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7"/>
  </p:notesMasterIdLst>
  <p:sldIdLst>
    <p:sldId id="256" r:id="rId2"/>
    <p:sldId id="291" r:id="rId3"/>
    <p:sldId id="257" r:id="rId4"/>
    <p:sldId id="258" r:id="rId5"/>
    <p:sldId id="259" r:id="rId6"/>
    <p:sldId id="260" r:id="rId7"/>
    <p:sldId id="261" r:id="rId8"/>
    <p:sldId id="262" r:id="rId9"/>
    <p:sldId id="263" r:id="rId10"/>
    <p:sldId id="264" r:id="rId11"/>
    <p:sldId id="298" r:id="rId12"/>
    <p:sldId id="265" r:id="rId13"/>
    <p:sldId id="266" r:id="rId14"/>
    <p:sldId id="267" r:id="rId15"/>
    <p:sldId id="268" r:id="rId16"/>
    <p:sldId id="269" r:id="rId17"/>
    <p:sldId id="270" r:id="rId18"/>
    <p:sldId id="303" r:id="rId19"/>
    <p:sldId id="271" r:id="rId20"/>
    <p:sldId id="293" r:id="rId21"/>
    <p:sldId id="272" r:id="rId22"/>
    <p:sldId id="273" r:id="rId23"/>
    <p:sldId id="274" r:id="rId24"/>
    <p:sldId id="275" r:id="rId25"/>
    <p:sldId id="309" r:id="rId26"/>
    <p:sldId id="308" r:id="rId27"/>
    <p:sldId id="302" r:id="rId28"/>
    <p:sldId id="304" r:id="rId29"/>
    <p:sldId id="276" r:id="rId30"/>
    <p:sldId id="277" r:id="rId31"/>
    <p:sldId id="278" r:id="rId32"/>
    <p:sldId id="307" r:id="rId33"/>
    <p:sldId id="279" r:id="rId34"/>
    <p:sldId id="280" r:id="rId35"/>
    <p:sldId id="281" r:id="rId36"/>
    <p:sldId id="282" r:id="rId37"/>
    <p:sldId id="283" r:id="rId38"/>
    <p:sldId id="313" r:id="rId39"/>
    <p:sldId id="314" r:id="rId40"/>
    <p:sldId id="284" r:id="rId41"/>
    <p:sldId id="285" r:id="rId42"/>
    <p:sldId id="289" r:id="rId43"/>
    <p:sldId id="286" r:id="rId44"/>
    <p:sldId id="287" r:id="rId45"/>
    <p:sldId id="288" r:id="rId46"/>
    <p:sldId id="290" r:id="rId47"/>
    <p:sldId id="292" r:id="rId48"/>
    <p:sldId id="299" r:id="rId49"/>
    <p:sldId id="300" r:id="rId50"/>
    <p:sldId id="301" r:id="rId51"/>
    <p:sldId id="305" r:id="rId52"/>
    <p:sldId id="311" r:id="rId53"/>
    <p:sldId id="306" r:id="rId54"/>
    <p:sldId id="312" r:id="rId55"/>
    <p:sldId id="315" r:id="rId56"/>
    <p:sldId id="310" r:id="rId57"/>
    <p:sldId id="316" r:id="rId58"/>
    <p:sldId id="320" r:id="rId59"/>
    <p:sldId id="317" r:id="rId60"/>
    <p:sldId id="319" r:id="rId61"/>
    <p:sldId id="318" r:id="rId62"/>
    <p:sldId id="295" r:id="rId63"/>
    <p:sldId id="296" r:id="rId64"/>
    <p:sldId id="297" r:id="rId65"/>
    <p:sldId id="294" r:id="rId6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5258" autoAdjust="0"/>
  </p:normalViewPr>
  <p:slideViewPr>
    <p:cSldViewPr>
      <p:cViewPr varScale="1">
        <p:scale>
          <a:sx n="99" d="100"/>
          <a:sy n="99" d="100"/>
        </p:scale>
        <p:origin x="194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notesMaster" Target="notesMasters/notesMaster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6D27EE-B2F5-4EF9-9044-13E6E6C31860}" type="datetimeFigureOut">
              <a:rPr lang="en-US" smtClean="0"/>
              <a:pPr/>
              <a:t>5/1/2015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5B39C42-D1B5-473C-A6F8-266F3721E74E}" type="slidenum">
              <a:rPr lang="en-US" smtClean="0"/>
              <a:pPr/>
              <a:t>‹#›</a:t>
            </a:fld>
            <a:endParaRPr lang="en-US"/>
          </a:p>
        </p:txBody>
      </p:sp>
    </p:spTree>
    <p:extLst>
      <p:ext uri="{BB962C8B-B14F-4D97-AF65-F5344CB8AC3E}">
        <p14:creationId xmlns:p14="http://schemas.microsoft.com/office/powerpoint/2010/main" val="34552601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www.pewtrusts.org/our_work_detail.aspx?id=596" TargetMode="External"/><Relationship Id="rId3" Type="http://schemas.openxmlformats.org/officeDocument/2006/relationships/hyperlink" Target="http://www.nytimes.com/2013/07/22/business/in-climbing-income-ladder-location-matters.html?google_editors_picks=true&amp;_r=0" TargetMode="External"/><Relationship Id="rId7" Type="http://schemas.openxmlformats.org/officeDocument/2006/relationships/hyperlink" Target="http://www.pewstates.org/projects/economic-mobility-project-328061" TargetMode="External"/><Relationship Id="rId2" Type="http://schemas.openxmlformats.org/officeDocument/2006/relationships/slide" Target="../slides/slide30.xml"/><Relationship Id="rId1" Type="http://schemas.openxmlformats.org/officeDocument/2006/relationships/notesMaster" Target="../notesMasters/notesMaster1.xml"/><Relationship Id="rId6" Type="http://schemas.openxmlformats.org/officeDocument/2006/relationships/hyperlink" Target="http://www.pewstates.org/uploadedFiles/PCS_Assets/2012/MobilityofStates_Method.pdf" TargetMode="External"/><Relationship Id="rId5" Type="http://schemas.openxmlformats.org/officeDocument/2006/relationships/hyperlink" Target="http://www.pewstates.org/research/reports/economic-mobility-of-the-states-85899383564" TargetMode="External"/><Relationship Id="rId4" Type="http://schemas.openxmlformats.org/officeDocument/2006/relationships/hyperlink" Target="http://www.npr.org/blogs/thetwo-way/2012/05/10/152374019/pew-study-americans-in-the-northeast-have-more-economic-mobility" TargetMode="External"/><Relationship Id="rId9" Type="http://schemas.openxmlformats.org/officeDocument/2006/relationships/hyperlink" Target="http://www.pewtrusts.org/.../wwwpewtrustsorg/.../Economic_Mobility/Econ" TargetMode="External"/></Relationships>
</file>

<file path=ppt/notesSlides/_rels/notesSlide11.xml.rels><?xml version="1.0" encoding="UTF-8" standalone="yes"?>
<Relationships xmlns="http://schemas.openxmlformats.org/package/2006/relationships"><Relationship Id="rId3" Type="http://schemas.openxmlformats.org/officeDocument/2006/relationships/hyperlink" Target="http://map.mathshell.org/materials/lessons.php?taskid=407&amp;subpage=problem" TargetMode="External"/><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www.ncbi.nlm.nih.gov/pmc/articles/PMC351932/pdf/aac00295-0140.pdf" TargetMode="External"/><Relationship Id="rId2" Type="http://schemas.openxmlformats.org/officeDocument/2006/relationships/slide" Target="../slides/slide38.xml"/><Relationship Id="rId1" Type="http://schemas.openxmlformats.org/officeDocument/2006/relationships/notesMaster" Target="../notesMasters/notesMaster1.xml"/><Relationship Id="rId6" Type="http://schemas.openxmlformats.org/officeDocument/2006/relationships/hyperlink" Target="http://cran.at.r-project.org/web/packages/PK/PK.pdf" TargetMode="External"/><Relationship Id="rId5" Type="http://schemas.openxmlformats.org/officeDocument/2006/relationships/hyperlink" Target="http://cran.at.r-project.org/web/packages/PK/index.html" TargetMode="External"/><Relationship Id="rId4" Type="http://schemas.openxmlformats.org/officeDocument/2006/relationships/hyperlink" Target="http://pkpd.kmu.edu.tw/bear/" TargetMode="Externa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3" Type="http://schemas.openxmlformats.org/officeDocument/2006/relationships/hyperlink" Target="https://wiki.ecdc.europa.eu/fem/default.aspx" TargetMode="External"/><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3" Type="http://schemas.openxmlformats.org/officeDocument/2006/relationships/hyperlink" Target="http://onlinelibrary.wiley.com/doi/10.1111/j.1939-7445.2011.00104.x/pdf" TargetMode="External"/><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3" Type="http://schemas.openxmlformats.org/officeDocument/2006/relationships/hyperlink" Target="http://en.wikipedia.org/wiki/Functional_response" TargetMode="External"/><Relationship Id="rId2" Type="http://schemas.openxmlformats.org/officeDocument/2006/relationships/slide" Target="../slides/slide43.xml"/><Relationship Id="rId1" Type="http://schemas.openxmlformats.org/officeDocument/2006/relationships/notesMaster" Target="../notesMasters/notesMaster1.xml"/><Relationship Id="rId4" Type="http://schemas.openxmlformats.org/officeDocument/2006/relationships/hyperlink" Target="http://www.wcsmalaysia.org/analysis/PDF/Wolf_kill_rates.pdf" TargetMode="External"/></Relationships>
</file>

<file path=ppt/notesSlides/_rels/notesSlide18.xml.rels><?xml version="1.0" encoding="UTF-8" standalone="yes"?>
<Relationships xmlns="http://schemas.openxmlformats.org/package/2006/relationships"><Relationship Id="rId3" Type="http://schemas.openxmlformats.org/officeDocument/2006/relationships/hyperlink" Target="http://vimeo.com/worrydream" TargetMode="External"/><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3" Type="http://schemas.openxmlformats.org/officeDocument/2006/relationships/hyperlink" Target="http://www.math.colostate.edu/~collins/Modeling/ch6.pdf" TargetMode="External"/><Relationship Id="rId7" Type="http://schemas.openxmlformats.org/officeDocument/2006/relationships/hyperlink" Target="http://www2.hawaii.edu/~taylor/z652/PredPreyHW2.pdf" TargetMode="External"/><Relationship Id="rId2" Type="http://schemas.openxmlformats.org/officeDocument/2006/relationships/slide" Target="../slides/slide45.xml"/><Relationship Id="rId1" Type="http://schemas.openxmlformats.org/officeDocument/2006/relationships/notesMaster" Target="../notesMasters/notesMaster1.xml"/><Relationship Id="rId6" Type="http://schemas.openxmlformats.org/officeDocument/2006/relationships/hyperlink" Target="http://wwx.inhs.illinois.edu/research/biocontrol/theoriesmodels/nbmodel/" TargetMode="External"/><Relationship Id="rId5" Type="http://schemas.openxmlformats.org/officeDocument/2006/relationships/hyperlink" Target="http://en.wikipedia.org/wiki/Nicholson%E2%80%93Bailey_model" TargetMode="External"/><Relationship Id="rId4" Type="http://schemas.openxmlformats.org/officeDocument/2006/relationships/hyperlink" Target="http://en.wikipedia.org/wiki/Allee_effect" TargetMode="Externa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3" Type="http://schemas.openxmlformats.org/officeDocument/2006/relationships/hyperlink" Target="http://www.sciencemag.org/content/293/5530/638.short" TargetMode="External"/><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3" Type="http://schemas.openxmlformats.org/officeDocument/2006/relationships/hyperlink" Target="http://www.gamasutra.com/resource_guide/20030121/jacobson_01.shtml" TargetMode="External"/><Relationship Id="rId2" Type="http://schemas.openxmlformats.org/officeDocument/2006/relationships/slide" Target="../slides/slide54.xml"/><Relationship Id="rId1" Type="http://schemas.openxmlformats.org/officeDocument/2006/relationships/notesMaster" Target="../notesMasters/notesMaster1.xml"/><Relationship Id="rId4" Type="http://schemas.openxmlformats.org/officeDocument/2006/relationships/hyperlink" Target="http://www.lonesock.net/article/verlet.html" TargetMode="Externa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3" Type="http://schemas.openxmlformats.org/officeDocument/2006/relationships/hyperlink" Target="http://en.wikipedia.org/wiki/Repressilator" TargetMode="External"/><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3" Type="http://schemas.openxmlformats.org/officeDocument/2006/relationships/hyperlink" Target="http://maaz.ihmc.us/rid=1231062806343_1887776999_8266/a1.%20Basic%20Dynamical%20Systems%20Overview.cmap" TargetMode="External"/><Relationship Id="rId2" Type="http://schemas.openxmlformats.org/officeDocument/2006/relationships/slide" Target="../slides/slide61.xml"/><Relationship Id="rId1" Type="http://schemas.openxmlformats.org/officeDocument/2006/relationships/notesMaster" Target="../notesMasters/notesMaster1.xml"/><Relationship Id="rId5" Type="http://schemas.openxmlformats.org/officeDocument/2006/relationships/hyperlink" Target="http://www.bad.org.tr/mate/Belgeler/Mjolsness%20-%20New%20Mathematical%20Methods%20for%20Systems%20Biology.pdf" TargetMode="External"/><Relationship Id="rId4" Type="http://schemas.openxmlformats.org/officeDocument/2006/relationships/hyperlink" Target="http://www.ncbi.nlm.nih.gov/pmc/articles/PMC2291792/"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unews.utah.edu/news_releases/math-can-save-tylenol-overdose-patients-2/" TargetMode="External"/><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Stiff problem example:</a:t>
            </a:r>
          </a:p>
          <a:p>
            <a:r>
              <a:rPr lang="en-US" dirty="0" smtClean="0"/>
              <a:t>http://www.mathworks.com/company/newsletters/articles/stiff-differential-equations.html</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6</a:t>
            </a:fld>
            <a:endParaRPr lang="en-US"/>
          </a:p>
        </p:txBody>
      </p:sp>
    </p:spTree>
    <p:extLst>
      <p:ext uri="{BB962C8B-B14F-4D97-AF65-F5344CB8AC3E}">
        <p14:creationId xmlns:p14="http://schemas.microsoft.com/office/powerpoint/2010/main" val="10080778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32500" lnSpcReduction="20000"/>
          </a:bodyPr>
          <a:lstStyle/>
          <a:p>
            <a:r>
              <a:rPr lang="en-US" dirty="0" smtClean="0"/>
              <a:t>Chemical concentration inside/outside of a</a:t>
            </a:r>
            <a:r>
              <a:rPr lang="en-US" baseline="0" dirty="0" smtClean="0"/>
              <a:t> biological cell (or across any membrane)</a:t>
            </a:r>
          </a:p>
          <a:p>
            <a:r>
              <a:rPr lang="en-US" baseline="0" dirty="0" smtClean="0"/>
              <a:t>Animals moving between adjacent regions</a:t>
            </a:r>
          </a:p>
          <a:p>
            <a:endParaRPr lang="en-US" baseline="0" dirty="0" smtClean="0"/>
          </a:p>
          <a:p>
            <a:r>
              <a:rPr lang="en-US" baseline="0" dirty="0" smtClean="0"/>
              <a:t>Economic mobility:</a:t>
            </a:r>
          </a:p>
          <a:p>
            <a:r>
              <a:rPr lang="en-US" sz="1200" b="0" i="0" u="none" strike="noStrike" kern="1200" dirty="0" smtClean="0">
                <a:solidFill>
                  <a:schemeClr val="tx1"/>
                </a:solidFill>
                <a:effectLst/>
                <a:latin typeface="+mn-lt"/>
                <a:ea typeface="+mn-ea"/>
                <a:cs typeface="+mn-cs"/>
                <a:hlinkClick r:id="rId3"/>
              </a:rPr>
              <a:t>http://www.nytimes.com/2013/07/22/business/in-climbing-income-ladder-location-matters.html?google_editors_picks=true&amp;_r=0</a:t>
            </a:r>
            <a:r>
              <a:rPr lang="en-US" dirty="0" smtClean="0"/>
              <a:t/>
            </a:r>
            <a:br>
              <a:rPr lang="en-US" dirty="0" smtClean="0"/>
            </a:br>
            <a:r>
              <a:rPr lang="en-US" sz="1200" b="0" i="0" kern="1200" dirty="0" smtClean="0">
                <a:solidFill>
                  <a:schemeClr val="tx1"/>
                </a:solidFill>
                <a:effectLst/>
                <a:latin typeface="+mn-lt"/>
                <a:ea typeface="+mn-ea"/>
                <a:cs typeface="+mn-cs"/>
              </a:rPr>
              <a:t>talks about how income mobility varies by region in the US.</a:t>
            </a:r>
            <a:r>
              <a:rPr lang="en-US" dirty="0" smtClean="0"/>
              <a:t/>
            </a:r>
            <a:br>
              <a:rPr lang="en-US" dirty="0" smtClean="0"/>
            </a:br>
            <a:r>
              <a:rPr lang="en-US" sz="1200" b="0" i="0" kern="1200" dirty="0" smtClean="0">
                <a:solidFill>
                  <a:schemeClr val="tx1"/>
                </a:solidFill>
                <a:effectLst/>
                <a:latin typeface="+mn-lt"/>
                <a:ea typeface="+mn-ea"/>
                <a:cs typeface="+mn-cs"/>
              </a:rPr>
              <a:t>While the map looks a lot like a map of race in America,</a:t>
            </a:r>
            <a:r>
              <a:rPr lang="en-US" dirty="0" smtClean="0"/>
              <a:t/>
            </a:r>
            <a:br>
              <a:rPr lang="en-US" dirty="0" smtClean="0"/>
            </a:br>
            <a:r>
              <a:rPr lang="en-US" sz="1200" b="0" i="0" kern="1200" dirty="0" smtClean="0">
                <a:solidFill>
                  <a:schemeClr val="tx1"/>
                </a:solidFill>
                <a:effectLst/>
                <a:latin typeface="+mn-lt"/>
                <a:ea typeface="+mn-ea"/>
                <a:cs typeface="+mn-cs"/>
              </a:rPr>
              <a:t>they say that black and white people in Atlanta both have about the same mobility, actually.</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http://www.npr.org/blogs/thetwo-way/2012/05/10/152374019/pew-study-americans-in-the-northeast-have-more-economic-mobility</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http://www.pewstates.org/research/reports/economic-mobility-of-the-states-85899383564</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 total of 42 states (including D.C.) </a:t>
            </a:r>
            <a:r>
              <a:rPr lang="en-US" dirty="0" smtClean="0"/>
              <a:t/>
            </a:r>
            <a:br>
              <a:rPr lang="en-US" dirty="0" smtClean="0"/>
            </a:br>
            <a:r>
              <a:rPr lang="en-US" sz="1200" b="0" i="0" kern="1200" dirty="0" smtClean="0">
                <a:solidFill>
                  <a:schemeClr val="tx1"/>
                </a:solidFill>
                <a:effectLst/>
                <a:latin typeface="+mn-lt"/>
                <a:ea typeface="+mn-ea"/>
                <a:cs typeface="+mn-cs"/>
              </a:rPr>
              <a:t>are identified in every SIPP panel; nine </a:t>
            </a:r>
            <a:r>
              <a:rPr lang="en-US" dirty="0" smtClean="0"/>
              <a:t/>
            </a:r>
            <a:br>
              <a:rPr lang="en-US" dirty="0" smtClean="0"/>
            </a:br>
            <a:r>
              <a:rPr lang="en-US" sz="1200" b="0" i="0" kern="1200" dirty="0" smtClean="0">
                <a:solidFill>
                  <a:schemeClr val="tx1"/>
                </a:solidFill>
                <a:effectLst/>
                <a:latin typeface="+mn-lt"/>
                <a:ea typeface="+mn-ea"/>
                <a:cs typeface="+mn-cs"/>
              </a:rPr>
              <a:t>less populous states are combined into </a:t>
            </a:r>
            <a:r>
              <a:rPr lang="en-US" dirty="0" smtClean="0"/>
              <a:t/>
            </a:r>
            <a:br>
              <a:rPr lang="en-US" dirty="0" smtClean="0"/>
            </a:br>
            <a:r>
              <a:rPr lang="en-US" sz="1200" b="0" i="0" kern="1200" dirty="0" smtClean="0">
                <a:solidFill>
                  <a:schemeClr val="tx1"/>
                </a:solidFill>
                <a:effectLst/>
                <a:latin typeface="+mn-lt"/>
                <a:ea typeface="+mn-ea"/>
                <a:cs typeface="+mn-cs"/>
              </a:rPr>
              <a:t>three groups that with one exception </a:t>
            </a:r>
            <a:r>
              <a:rPr lang="en-US" dirty="0" smtClean="0"/>
              <a:t/>
            </a:r>
            <a:br>
              <a:rPr lang="en-US" dirty="0" smtClean="0"/>
            </a:br>
            <a:r>
              <a:rPr lang="en-US" sz="1200" b="0" i="0" kern="1200" dirty="0" smtClean="0">
                <a:solidFill>
                  <a:schemeClr val="tx1"/>
                </a:solidFill>
                <a:effectLst/>
                <a:latin typeface="+mn-lt"/>
                <a:ea typeface="+mn-ea"/>
                <a:cs typeface="+mn-cs"/>
              </a:rPr>
              <a:t>are consistent over time: (1) Maine </a:t>
            </a:r>
            <a:r>
              <a:rPr lang="en-US" dirty="0" smtClean="0"/>
              <a:t/>
            </a:r>
            <a:br>
              <a:rPr lang="en-US" dirty="0" smtClean="0"/>
            </a:br>
            <a:r>
              <a:rPr lang="en-US" sz="1200" b="0" i="0" kern="1200" dirty="0" smtClean="0">
                <a:solidFill>
                  <a:schemeClr val="tx1"/>
                </a:solidFill>
                <a:effectLst/>
                <a:latin typeface="+mn-lt"/>
                <a:ea typeface="+mn-ea"/>
                <a:cs typeface="+mn-cs"/>
              </a:rPr>
              <a:t>and Vermont; (2) Iowa, North Dakota, </a:t>
            </a:r>
            <a:r>
              <a:rPr lang="en-US" dirty="0" smtClean="0"/>
              <a:t/>
            </a:r>
            <a:br>
              <a:rPr lang="en-US" dirty="0" smtClean="0"/>
            </a:br>
            <a:r>
              <a:rPr lang="en-US" sz="1200" b="0" i="0" kern="1200" dirty="0" smtClean="0">
                <a:solidFill>
                  <a:schemeClr val="tx1"/>
                </a:solidFill>
                <a:effectLst/>
                <a:latin typeface="+mn-lt"/>
                <a:ea typeface="+mn-ea"/>
                <a:cs typeface="+mn-cs"/>
              </a:rPr>
              <a:t>and South Dakota; (3) Alaska, Idaho, </a:t>
            </a:r>
            <a:r>
              <a:rPr lang="en-US" dirty="0" smtClean="0"/>
              <a:t/>
            </a:r>
            <a:br>
              <a:rPr lang="en-US" dirty="0" smtClean="0"/>
            </a:br>
            <a:r>
              <a:rPr lang="en-US" sz="1200" b="0" i="0" kern="1200" dirty="0" smtClean="0">
                <a:solidFill>
                  <a:schemeClr val="tx1"/>
                </a:solidFill>
                <a:effectLst/>
                <a:latin typeface="+mn-lt"/>
                <a:ea typeface="+mn-ea"/>
                <a:cs typeface="+mn-cs"/>
              </a:rPr>
              <a:t>Montana, and Wyoming.</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Here is where they say how they determined whether the differences were "significant":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http://www.pewstates.org/uploadedFiles/PCS_Assets/2012/MobilityofStates_Method.pdf</a:t>
            </a:r>
            <a:r>
              <a:rPr lang="en-US" dirty="0" smtClean="0"/>
              <a:t/>
            </a:r>
            <a:br>
              <a:rPr lang="en-US" dirty="0" smtClean="0"/>
            </a:br>
            <a:r>
              <a:rPr lang="en-US" sz="1200" b="0" i="0" kern="1200" dirty="0" smtClean="0">
                <a:solidFill>
                  <a:schemeClr val="tx1"/>
                </a:solidFill>
                <a:effectLst/>
                <a:latin typeface="+mn-lt"/>
                <a:ea typeface="+mn-ea"/>
                <a:cs typeface="+mn-cs"/>
              </a:rPr>
              <a:t>on page 5, "Comparative Analysis", they say: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States were compared to the national </a:t>
            </a:r>
            <a:r>
              <a:rPr lang="en-US" dirty="0" smtClean="0"/>
              <a:t/>
            </a:r>
            <a:br>
              <a:rPr lang="en-US" dirty="0" smtClean="0"/>
            </a:br>
            <a:r>
              <a:rPr lang="en-US" sz="1200" b="0" i="0" kern="1200" dirty="0" smtClean="0">
                <a:solidFill>
                  <a:schemeClr val="tx1"/>
                </a:solidFill>
                <a:effectLst/>
                <a:latin typeface="+mn-lt"/>
                <a:ea typeface="+mn-ea"/>
                <a:cs typeface="+mn-cs"/>
              </a:rPr>
              <a:t>average on all three measures by </a:t>
            </a:r>
            <a:r>
              <a:rPr lang="en-US" dirty="0" smtClean="0"/>
              <a:t/>
            </a:r>
            <a:br>
              <a:rPr lang="en-US" dirty="0" smtClean="0"/>
            </a:br>
            <a:r>
              <a:rPr lang="en-US" sz="1200" b="0" i="0" kern="1200" dirty="0" smtClean="0">
                <a:solidFill>
                  <a:schemeClr val="tx1"/>
                </a:solidFill>
                <a:effectLst/>
                <a:latin typeface="+mn-lt"/>
                <a:ea typeface="+mn-ea"/>
                <a:cs typeface="+mn-cs"/>
              </a:rPr>
              <a:t>conducting two-tailed t-tests using a 95% </a:t>
            </a:r>
            <a:r>
              <a:rPr lang="en-US" dirty="0" smtClean="0"/>
              <a:t/>
            </a:r>
            <a:br>
              <a:rPr lang="en-US" dirty="0" smtClean="0"/>
            </a:br>
            <a:r>
              <a:rPr lang="en-US" sz="1200" b="0" i="0" kern="1200" dirty="0" smtClean="0">
                <a:solidFill>
                  <a:schemeClr val="tx1"/>
                </a:solidFill>
                <a:effectLst/>
                <a:latin typeface="+mn-lt"/>
                <a:ea typeface="+mn-ea"/>
                <a:cs typeface="+mn-cs"/>
              </a:rPr>
              <a:t>significance level.</a:t>
            </a:r>
            <a:r>
              <a:rPr lang="en-US" dirty="0" smtClean="0"/>
              <a:t/>
            </a:r>
            <a:br>
              <a:rPr lang="en-US" dirty="0" smtClean="0"/>
            </a:br>
            <a:r>
              <a:rPr lang="en-US" sz="1200" b="0" i="0" kern="1200" dirty="0" smtClean="0">
                <a:solidFill>
                  <a:schemeClr val="tx1"/>
                </a:solidFill>
                <a:effectLst/>
                <a:latin typeface="+mn-lt"/>
                <a:ea typeface="+mn-ea"/>
                <a:cs typeface="+mn-cs"/>
              </a:rPr>
              <a:t>8</a:t>
            </a:r>
            <a:r>
              <a:rPr lang="en-US" dirty="0" smtClean="0"/>
              <a:t/>
            </a:r>
            <a:br>
              <a:rPr lang="en-US" dirty="0" smtClean="0"/>
            </a:br>
            <a:r>
              <a:rPr lang="en-US" sz="1200" b="0" i="0" kern="1200" dirty="0" smtClean="0">
                <a:solidFill>
                  <a:schemeClr val="tx1"/>
                </a:solidFill>
                <a:effectLst/>
                <a:latin typeface="+mn-lt"/>
                <a:ea typeface="+mn-ea"/>
                <a:cs typeface="+mn-cs"/>
              </a:rPr>
              <a:t> This formula divides </a:t>
            </a:r>
            <a:r>
              <a:rPr lang="en-US" dirty="0" smtClean="0"/>
              <a:t/>
            </a:r>
            <a:br>
              <a:rPr lang="en-US" dirty="0" smtClean="0"/>
            </a:br>
            <a:r>
              <a:rPr lang="en-US" sz="1200" b="0" i="0" kern="1200" dirty="0" smtClean="0">
                <a:solidFill>
                  <a:schemeClr val="tx1"/>
                </a:solidFill>
                <a:effectLst/>
                <a:latin typeface="+mn-lt"/>
                <a:ea typeface="+mn-ea"/>
                <a:cs typeface="+mn-cs"/>
              </a:rPr>
              <a:t>the difference between the state and </a:t>
            </a:r>
            <a:r>
              <a:rPr lang="en-US" dirty="0" smtClean="0"/>
              <a:t/>
            </a:r>
            <a:br>
              <a:rPr lang="en-US" dirty="0" smtClean="0"/>
            </a:br>
            <a:r>
              <a:rPr lang="en-US" sz="1200" b="0" i="0" kern="1200" dirty="0" smtClean="0">
                <a:solidFill>
                  <a:schemeClr val="tx1"/>
                </a:solidFill>
                <a:effectLst/>
                <a:latin typeface="+mn-lt"/>
                <a:ea typeface="+mn-ea"/>
                <a:cs typeface="+mn-cs"/>
              </a:rPr>
              <a:t>national average by the standard error of </a:t>
            </a:r>
            <a:r>
              <a:rPr lang="en-US" dirty="0" smtClean="0"/>
              <a:t/>
            </a:r>
            <a:br>
              <a:rPr lang="en-US" dirty="0" smtClean="0"/>
            </a:br>
            <a:r>
              <a:rPr lang="en-US" sz="1200" b="0" i="0" kern="1200" dirty="0" smtClean="0">
                <a:solidFill>
                  <a:schemeClr val="tx1"/>
                </a:solidFill>
                <a:effectLst/>
                <a:latin typeface="+mn-lt"/>
                <a:ea typeface="+mn-ea"/>
                <a:cs typeface="+mn-cs"/>
              </a:rPr>
              <a:t>the difference. T-statistics above the 95% </a:t>
            </a:r>
            <a:r>
              <a:rPr lang="en-US" dirty="0" smtClean="0"/>
              <a:t/>
            </a:r>
            <a:br>
              <a:rPr lang="en-US" dirty="0" smtClean="0"/>
            </a:br>
            <a:r>
              <a:rPr lang="en-US" sz="1200" b="0" i="0" kern="1200" dirty="0" smtClean="0">
                <a:solidFill>
                  <a:schemeClr val="tx1"/>
                </a:solidFill>
                <a:effectLst/>
                <a:latin typeface="+mn-lt"/>
                <a:ea typeface="+mn-ea"/>
                <a:cs typeface="+mn-cs"/>
              </a:rPr>
              <a:t>critical value allow us to conclude that a </a:t>
            </a:r>
            <a:r>
              <a:rPr lang="en-US" dirty="0" smtClean="0"/>
              <a:t/>
            </a:r>
            <a:br>
              <a:rPr lang="en-US" dirty="0" smtClean="0"/>
            </a:br>
            <a:r>
              <a:rPr lang="en-US" sz="1200" b="0" i="0" kern="1200" dirty="0" smtClean="0">
                <a:solidFill>
                  <a:schemeClr val="tx1"/>
                </a:solidFill>
                <a:effectLst/>
                <a:latin typeface="+mn-lt"/>
                <a:ea typeface="+mn-ea"/>
                <a:cs typeface="+mn-cs"/>
              </a:rPr>
              <a:t>state has better mobility—either absolute </a:t>
            </a:r>
            <a:r>
              <a:rPr lang="en-US" dirty="0" smtClean="0"/>
              <a:t/>
            </a:r>
            <a:br>
              <a:rPr lang="en-US" dirty="0" smtClean="0"/>
            </a:br>
            <a:r>
              <a:rPr lang="en-US" sz="1200" b="0" i="0" kern="1200" dirty="0" smtClean="0">
                <a:solidFill>
                  <a:schemeClr val="tx1"/>
                </a:solidFill>
                <a:effectLst/>
                <a:latin typeface="+mn-lt"/>
                <a:ea typeface="+mn-ea"/>
                <a:cs typeface="+mn-cs"/>
              </a:rPr>
              <a:t>change over time or the proportion </a:t>
            </a:r>
            <a:r>
              <a:rPr lang="en-US" dirty="0" smtClean="0"/>
              <a:t/>
            </a:r>
            <a:br>
              <a:rPr lang="en-US" dirty="0" smtClean="0"/>
            </a:br>
            <a:r>
              <a:rPr lang="en-US" sz="1200" b="0" i="0" kern="1200" dirty="0" smtClean="0">
                <a:solidFill>
                  <a:schemeClr val="tx1"/>
                </a:solidFill>
                <a:effectLst/>
                <a:latin typeface="+mn-lt"/>
                <a:ea typeface="+mn-ea"/>
                <a:cs typeface="+mn-cs"/>
              </a:rPr>
              <a:t>who move up or down—compared to </a:t>
            </a:r>
            <a:r>
              <a:rPr lang="en-US" dirty="0" smtClean="0"/>
              <a:t/>
            </a:r>
            <a:br>
              <a:rPr lang="en-US" dirty="0" smtClean="0"/>
            </a:br>
            <a:r>
              <a:rPr lang="en-US" sz="1200" b="0" i="0" kern="1200" dirty="0" smtClean="0">
                <a:solidFill>
                  <a:schemeClr val="tx1"/>
                </a:solidFill>
                <a:effectLst/>
                <a:latin typeface="+mn-lt"/>
                <a:ea typeface="+mn-ea"/>
                <a:cs typeface="+mn-cs"/>
              </a:rPr>
              <a:t>the national average while those below </a:t>
            </a:r>
            <a:r>
              <a:rPr lang="en-US" dirty="0" smtClean="0"/>
              <a:t/>
            </a:r>
            <a:br>
              <a:rPr lang="en-US" dirty="0" smtClean="0"/>
            </a:br>
            <a:r>
              <a:rPr lang="en-US" sz="1200" b="0" i="0" kern="1200" dirty="0" smtClean="0">
                <a:solidFill>
                  <a:schemeClr val="tx1"/>
                </a:solidFill>
                <a:effectLst/>
                <a:latin typeface="+mn-lt"/>
                <a:ea typeface="+mn-ea"/>
                <a:cs typeface="+mn-cs"/>
              </a:rPr>
              <a:t>the critical value allow us to conclude </a:t>
            </a:r>
            <a:r>
              <a:rPr lang="en-US" dirty="0" smtClean="0"/>
              <a:t/>
            </a:r>
            <a:br>
              <a:rPr lang="en-US" dirty="0" smtClean="0"/>
            </a:br>
            <a:r>
              <a:rPr lang="en-US" sz="1200" b="0" i="0" kern="1200" dirty="0" smtClean="0">
                <a:solidFill>
                  <a:schemeClr val="tx1"/>
                </a:solidFill>
                <a:effectLst/>
                <a:latin typeface="+mn-lt"/>
                <a:ea typeface="+mn-ea"/>
                <a:cs typeface="+mn-cs"/>
              </a:rPr>
              <a:t>a state has worse mobility than the </a:t>
            </a:r>
            <a:r>
              <a:rPr lang="en-US" dirty="0" smtClean="0"/>
              <a:t/>
            </a:r>
            <a:br>
              <a:rPr lang="en-US" dirty="0" smtClean="0"/>
            </a:br>
            <a:r>
              <a:rPr lang="en-US" sz="1200" b="0" i="0" kern="1200" dirty="0" smtClean="0">
                <a:solidFill>
                  <a:schemeClr val="tx1"/>
                </a:solidFill>
                <a:effectLst/>
                <a:latin typeface="+mn-lt"/>
                <a:ea typeface="+mn-ea"/>
                <a:cs typeface="+mn-cs"/>
              </a:rPr>
              <a:t>national average. Or in other words, the </a:t>
            </a:r>
            <a:r>
              <a:rPr lang="en-US" dirty="0" smtClean="0"/>
              <a:t/>
            </a:r>
            <a:br>
              <a:rPr lang="en-US" dirty="0" smtClean="0"/>
            </a:br>
            <a:r>
              <a:rPr lang="en-US" sz="1200" b="0" i="0" kern="1200" dirty="0" smtClean="0">
                <a:solidFill>
                  <a:schemeClr val="tx1"/>
                </a:solidFill>
                <a:effectLst/>
                <a:latin typeface="+mn-lt"/>
                <a:ea typeface="+mn-ea"/>
                <a:cs typeface="+mn-cs"/>
              </a:rPr>
              <a:t>difference—higher or lower than the </a:t>
            </a:r>
            <a:r>
              <a:rPr lang="en-US" dirty="0" smtClean="0"/>
              <a:t/>
            </a:r>
            <a:br>
              <a:rPr lang="en-US" dirty="0" smtClean="0"/>
            </a:br>
            <a:r>
              <a:rPr lang="en-US" sz="1200" b="0" i="0" kern="1200" dirty="0" smtClean="0">
                <a:solidFill>
                  <a:schemeClr val="tx1"/>
                </a:solidFill>
                <a:effectLst/>
                <a:latin typeface="+mn-lt"/>
                <a:ea typeface="+mn-ea"/>
                <a:cs typeface="+mn-cs"/>
              </a:rPr>
              <a:t>national average—is unlikely to occur by </a:t>
            </a:r>
            <a:r>
              <a:rPr lang="en-US" dirty="0" smtClean="0"/>
              <a:t/>
            </a:r>
            <a:br>
              <a:rPr lang="en-US" dirty="0" smtClean="0"/>
            </a:br>
            <a:r>
              <a:rPr lang="en-US" sz="1200" b="0" i="0" kern="1200" dirty="0" smtClean="0">
                <a:solidFill>
                  <a:schemeClr val="tx1"/>
                </a:solidFill>
                <a:effectLst/>
                <a:latin typeface="+mn-lt"/>
                <a:ea typeface="+mn-ea"/>
                <a:cs typeface="+mn-cs"/>
              </a:rPr>
              <a:t>chance alone. T-statistics that fall within </a:t>
            </a:r>
            <a:r>
              <a:rPr lang="en-US" dirty="0" smtClean="0"/>
              <a:t/>
            </a:r>
            <a:br>
              <a:rPr lang="en-US" dirty="0" smtClean="0"/>
            </a:br>
            <a:r>
              <a:rPr lang="en-US" sz="1200" b="0" i="0" kern="1200" dirty="0" smtClean="0">
                <a:solidFill>
                  <a:schemeClr val="tx1"/>
                </a:solidFill>
                <a:effectLst/>
                <a:latin typeface="+mn-lt"/>
                <a:ea typeface="+mn-ea"/>
                <a:cs typeface="+mn-cs"/>
              </a:rPr>
              <a:t>the upper and lower critical values only </a:t>
            </a:r>
            <a:r>
              <a:rPr lang="en-US" dirty="0" smtClean="0"/>
              <a:t/>
            </a:r>
            <a:br>
              <a:rPr lang="en-US" dirty="0" smtClean="0"/>
            </a:br>
            <a:r>
              <a:rPr lang="en-US" sz="1200" b="0" i="0" kern="1200" dirty="0" smtClean="0">
                <a:solidFill>
                  <a:schemeClr val="tx1"/>
                </a:solidFill>
                <a:effectLst/>
                <a:latin typeface="+mn-lt"/>
                <a:ea typeface="+mn-ea"/>
                <a:cs typeface="+mn-cs"/>
              </a:rPr>
              <a:t>allow us to conclude that we did not find a </a:t>
            </a:r>
            <a:r>
              <a:rPr lang="en-US" dirty="0" smtClean="0"/>
              <a:t/>
            </a:r>
            <a:br>
              <a:rPr lang="en-US" dirty="0" smtClean="0"/>
            </a:br>
            <a:r>
              <a:rPr lang="en-US" sz="1200" b="0" i="0" kern="1200" dirty="0" smtClean="0">
                <a:solidFill>
                  <a:schemeClr val="tx1"/>
                </a:solidFill>
                <a:effectLst/>
                <a:latin typeface="+mn-lt"/>
                <a:ea typeface="+mn-ea"/>
                <a:cs typeface="+mn-cs"/>
              </a:rPr>
              <a:t>difference that was statistically significant; it </a:t>
            </a:r>
            <a:r>
              <a:rPr lang="en-US" dirty="0" smtClean="0"/>
              <a:t/>
            </a:r>
            <a:br>
              <a:rPr lang="en-US" dirty="0" smtClean="0"/>
            </a:br>
            <a:r>
              <a:rPr lang="en-US" sz="1200" b="0" i="0" kern="1200" dirty="0" smtClean="0">
                <a:solidFill>
                  <a:schemeClr val="tx1"/>
                </a:solidFill>
                <a:effectLst/>
                <a:latin typeface="+mn-lt"/>
                <a:ea typeface="+mn-ea"/>
                <a:cs typeface="+mn-cs"/>
              </a:rPr>
              <a:t>does not mean that we can conclude that </a:t>
            </a:r>
            <a:r>
              <a:rPr lang="en-US" dirty="0" smtClean="0"/>
              <a:t/>
            </a:r>
            <a:br>
              <a:rPr lang="en-US" dirty="0" smtClean="0"/>
            </a:br>
            <a:r>
              <a:rPr lang="en-US" sz="1200" b="0" i="0" kern="1200" dirty="0" smtClean="0">
                <a:solidFill>
                  <a:schemeClr val="tx1"/>
                </a:solidFill>
                <a:effectLst/>
                <a:latin typeface="+mn-lt"/>
                <a:ea typeface="+mn-ea"/>
                <a:cs typeface="+mn-cs"/>
              </a:rPr>
              <a:t>there is actually not a difference between </a:t>
            </a:r>
            <a:r>
              <a:rPr lang="en-US" dirty="0" smtClean="0"/>
              <a:t/>
            </a:r>
            <a:br>
              <a:rPr lang="en-US" dirty="0" smtClean="0"/>
            </a:br>
            <a:r>
              <a:rPr lang="en-US" sz="1200" b="0" i="0" kern="1200" dirty="0" smtClean="0">
                <a:solidFill>
                  <a:schemeClr val="tx1"/>
                </a:solidFill>
                <a:effectLst/>
                <a:latin typeface="+mn-lt"/>
                <a:ea typeface="+mn-ea"/>
                <a:cs typeface="+mn-cs"/>
              </a:rPr>
              <a:t>the state and national average.</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footnote says "8 Given the size of the national sample, we assume the </a:t>
            </a:r>
            <a:r>
              <a:rPr lang="en-US" dirty="0" smtClean="0"/>
              <a:t/>
            </a:r>
            <a:br>
              <a:rPr lang="en-US" dirty="0" smtClean="0"/>
            </a:br>
            <a:r>
              <a:rPr lang="en-US" sz="1200" b="0" i="0" kern="1200" dirty="0" smtClean="0">
                <a:solidFill>
                  <a:schemeClr val="tx1"/>
                </a:solidFill>
                <a:effectLst/>
                <a:latin typeface="+mn-lt"/>
                <a:ea typeface="+mn-ea"/>
                <a:cs typeface="+mn-cs"/>
              </a:rPr>
              <a:t>national and state samples are independent.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Andrew's list of possible issues:</a:t>
            </a:r>
            <a:r>
              <a:rPr lang="en-US" dirty="0" smtClean="0"/>
              <a:t/>
            </a:r>
            <a:br>
              <a:rPr lang="en-US" dirty="0" smtClean="0"/>
            </a:br>
            <a:r>
              <a:rPr lang="en-US" sz="1200" b="0" i="0" kern="1200" dirty="0" smtClean="0">
                <a:solidFill>
                  <a:schemeClr val="tx1"/>
                </a:solidFill>
                <a:effectLst/>
                <a:latin typeface="+mn-lt"/>
                <a:ea typeface="+mn-ea"/>
                <a:cs typeface="+mn-cs"/>
              </a:rPr>
              <a:t>* 95% for each of 3 tests for each of 42 states...multiple testing problems?</a:t>
            </a:r>
            <a:r>
              <a:rPr lang="en-US" dirty="0" smtClean="0"/>
              <a:t/>
            </a:r>
            <a:br>
              <a:rPr lang="en-US" dirty="0" smtClean="0"/>
            </a:br>
            <a:r>
              <a:rPr lang="en-US" sz="1200" b="0" i="0" kern="1200" dirty="0" smtClean="0">
                <a:solidFill>
                  <a:schemeClr val="tx1"/>
                </a:solidFill>
                <a:effectLst/>
                <a:latin typeface="+mn-lt"/>
                <a:ea typeface="+mn-ea"/>
                <a:cs typeface="+mn-cs"/>
              </a:rPr>
              <a:t>* post-hoc analysis? </a:t>
            </a:r>
            <a:r>
              <a:rPr lang="en-US" dirty="0" smtClean="0"/>
              <a:t/>
            </a:r>
            <a:br>
              <a:rPr lang="en-US" dirty="0" smtClean="0"/>
            </a:br>
            <a:r>
              <a:rPr lang="en-US" sz="1200" b="0" i="0" kern="1200" dirty="0" smtClean="0">
                <a:solidFill>
                  <a:schemeClr val="tx1"/>
                </a:solidFill>
                <a:effectLst/>
                <a:latin typeface="+mn-lt"/>
                <a:ea typeface="+mn-ea"/>
                <a:cs typeface="+mn-cs"/>
              </a:rPr>
              <a:t>If we wanted to do a simulation, we need to know: The total sample size is 64,686 individuals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googled:</a:t>
            </a:r>
            <a:r>
              <a:rPr lang="en-US" dirty="0" smtClean="0"/>
              <a:t/>
            </a:r>
            <a:br>
              <a:rPr lang="en-US" dirty="0" smtClean="0"/>
            </a:br>
            <a:r>
              <a:rPr lang="en-US" sz="1200" b="0" i="0" kern="1200" dirty="0" smtClean="0">
                <a:solidFill>
                  <a:schemeClr val="tx1"/>
                </a:solidFill>
                <a:effectLst/>
                <a:latin typeface="+mn-lt"/>
                <a:ea typeface="+mn-ea"/>
                <a:cs typeface="+mn-cs"/>
              </a:rPr>
              <a:t>pew economic mobility project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Economic Mobility Project - Pew Center on the States</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7"/>
              </a:rPr>
              <a:t>www.pewstates.org/projects/economic-mobility-project-328061</a:t>
            </a:r>
            <a:r>
              <a:rPr lang="en-US" dirty="0" smtClean="0"/>
              <a:t/>
            </a:r>
            <a:br>
              <a:rPr lang="en-US" dirty="0" smtClean="0"/>
            </a:br>
            <a:r>
              <a:rPr lang="en-US" sz="1200" b="0" i="0" u="none" strike="noStrike" kern="1200" dirty="0" smtClean="0">
                <a:solidFill>
                  <a:schemeClr val="tx1"/>
                </a:solidFill>
                <a:effectLst/>
                <a:latin typeface="+mn-lt"/>
                <a:ea typeface="+mn-ea"/>
                <a:cs typeface="+mn-cs"/>
              </a:rPr>
              <a:t>Apr 2, 2012</a:t>
            </a:r>
            <a:r>
              <a:rPr lang="en-US" sz="1200" b="0" i="0" kern="1200" dirty="0" smtClean="0">
                <a:solidFill>
                  <a:schemeClr val="tx1"/>
                </a:solidFill>
                <a:effectLst/>
                <a:latin typeface="+mn-lt"/>
                <a:ea typeface="+mn-ea"/>
                <a:cs typeface="+mn-cs"/>
              </a:rPr>
              <a:t> – Pew's Economic Mobility Project focuses public attention on the ability to move up or down the income ladder within a lifetime or from one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Reports In Economic Mobility Project - The Pew Charitable Trusts</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8"/>
              </a:rPr>
              <a:t>www.pewtrusts.org/our_work_detail.aspx?id=596</a:t>
            </a:r>
            <a:r>
              <a:rPr lang="en-US" dirty="0" smtClean="0"/>
              <a:t/>
            </a:r>
            <a:br>
              <a:rPr lang="en-US" dirty="0" smtClean="0"/>
            </a:br>
            <a:r>
              <a:rPr lang="en-US" sz="1200" b="0" i="0" kern="1200" dirty="0" smtClean="0">
                <a:solidFill>
                  <a:schemeClr val="tx1"/>
                </a:solidFill>
                <a:effectLst/>
                <a:latin typeface="+mn-lt"/>
                <a:ea typeface="+mn-ea"/>
                <a:cs typeface="+mn-cs"/>
              </a:rPr>
              <a:t>However, a new report from Pew's Economic Mobility Project finds that a middle-class upbringing does not guarantee the same status over the course of a ...</a:t>
            </a:r>
            <a:r>
              <a:rPr lang="en-US" dirty="0" smtClean="0"/>
              <a:t/>
            </a:r>
            <a:br>
              <a:rPr lang="en-US" dirty="0" smtClean="0"/>
            </a:br>
            <a:r>
              <a:rPr lang="en-US" sz="1200" b="0" i="0" kern="1200" dirty="0" smtClean="0">
                <a:solidFill>
                  <a:schemeClr val="tx1"/>
                </a:solidFill>
                <a:effectLst/>
                <a:latin typeface="+mn-lt"/>
                <a:ea typeface="+mn-ea"/>
                <a:cs typeface="+mn-cs"/>
              </a:rPr>
              <a:t>[PDF] </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Economic Mobility and the American Dream in the Wake of the Great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9"/>
              </a:rPr>
              <a:t>www.pewtrusts.org/.../</a:t>
            </a:r>
            <a:r>
              <a:rPr lang="en-US" sz="1200" b="0" i="0" u="none" strike="noStrike" kern="1200" dirty="0" err="1" smtClean="0">
                <a:solidFill>
                  <a:schemeClr val="tx1"/>
                </a:solidFill>
                <a:effectLst/>
                <a:latin typeface="+mn-lt"/>
                <a:ea typeface="+mn-ea"/>
                <a:cs typeface="+mn-cs"/>
                <a:hlinkClick r:id="rId9"/>
              </a:rPr>
              <a:t>wwwpewtrustsorg</a:t>
            </a:r>
            <a:r>
              <a:rPr lang="en-US" sz="1200" b="0" i="0" u="none" strike="noStrike" kern="1200" dirty="0" smtClean="0">
                <a:solidFill>
                  <a:schemeClr val="tx1"/>
                </a:solidFill>
                <a:effectLst/>
                <a:latin typeface="+mn-lt"/>
                <a:ea typeface="+mn-ea"/>
                <a:cs typeface="+mn-cs"/>
                <a:hlinkClick r:id="rId9"/>
              </a:rPr>
              <a:t>/.../</a:t>
            </a:r>
            <a:r>
              <a:rPr lang="en-US" sz="1200" b="0" i="0" u="none" strike="noStrike" kern="1200" dirty="0" err="1" smtClean="0">
                <a:solidFill>
                  <a:schemeClr val="tx1"/>
                </a:solidFill>
                <a:effectLst/>
                <a:latin typeface="+mn-lt"/>
                <a:ea typeface="+mn-ea"/>
                <a:cs typeface="+mn-cs"/>
                <a:hlinkClick r:id="rId9"/>
              </a:rPr>
              <a:t>Economic_Mobility</a:t>
            </a:r>
            <a:r>
              <a:rPr lang="en-US" sz="1200" b="0" i="0" u="none" strike="noStrike" kern="1200" dirty="0" smtClean="0">
                <a:solidFill>
                  <a:schemeClr val="tx1"/>
                </a:solidFill>
                <a:effectLst/>
                <a:latin typeface="+mn-lt"/>
                <a:ea typeface="+mn-ea"/>
                <a:cs typeface="+mn-cs"/>
                <a:hlinkClick r:id="rId9"/>
              </a:rPr>
              <a:t>/Econ</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File Format: PDF/Adobe Acrobat - Quick View</a:t>
            </a:r>
            <a:r>
              <a:rPr lang="en-US" dirty="0" smtClean="0"/>
              <a:t/>
            </a:r>
            <a:br>
              <a:rPr lang="en-US" dirty="0" smtClean="0"/>
            </a:br>
            <a:r>
              <a:rPr lang="en-US" sz="1200" b="0" i="0" kern="1200" dirty="0" smtClean="0">
                <a:solidFill>
                  <a:schemeClr val="tx1"/>
                </a:solidFill>
                <a:effectLst/>
                <a:latin typeface="+mn-lt"/>
                <a:ea typeface="+mn-ea"/>
                <a:cs typeface="+mn-cs"/>
              </a:rPr>
              <a:t>The Pew Economic Mobility Project conducted an update to its 2009 national poll to reassess the public's perceptions of economic mobility and the American ...</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30</a:t>
            </a:fld>
            <a:endParaRPr lang="en-US"/>
          </a:p>
        </p:txBody>
      </p:sp>
    </p:spTree>
    <p:extLst>
      <p:ext uri="{BB962C8B-B14F-4D97-AF65-F5344CB8AC3E}">
        <p14:creationId xmlns:p14="http://schemas.microsoft.com/office/powerpoint/2010/main" val="22165708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http://map.mathshell.org/materials/lessons.php?taskid=407&amp;subpage=problem</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claim from a spay-or-neuter poster:</a:t>
            </a:r>
            <a:r>
              <a:rPr lang="en-US" dirty="0" smtClean="0"/>
              <a:t/>
            </a:r>
            <a:br>
              <a:rPr lang="en-US" dirty="0" smtClean="0"/>
            </a:br>
            <a:r>
              <a:rPr lang="en-US" sz="1200" b="0" i="0" kern="1200" dirty="0" smtClean="0">
                <a:solidFill>
                  <a:schemeClr val="tx1"/>
                </a:solidFill>
                <a:effectLst/>
                <a:latin typeface="+mn-lt"/>
                <a:ea typeface="+mn-ea"/>
                <a:cs typeface="+mn-cs"/>
              </a:rPr>
              <a:t>"In just 18 months, this female cat can have 2000 descendants"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Facts to use:</a:t>
            </a:r>
            <a:r>
              <a:rPr lang="en-US" dirty="0" smtClean="0"/>
              <a:t/>
            </a:r>
            <a:br>
              <a:rPr lang="en-US" dirty="0" smtClean="0"/>
            </a:br>
            <a:r>
              <a:rPr lang="en-US" sz="1200" b="0" i="0" kern="1200" dirty="0" smtClean="0">
                <a:solidFill>
                  <a:schemeClr val="tx1"/>
                </a:solidFill>
                <a:effectLst/>
                <a:latin typeface="+mn-lt"/>
                <a:ea typeface="+mn-ea"/>
                <a:cs typeface="+mn-cs"/>
              </a:rPr>
              <a:t>length of pregnancy: about 2 months</a:t>
            </a:r>
            <a:r>
              <a:rPr lang="en-US" dirty="0" smtClean="0"/>
              <a:t/>
            </a:r>
            <a:br>
              <a:rPr lang="en-US" dirty="0" smtClean="0"/>
            </a:br>
            <a:r>
              <a:rPr lang="en-US" sz="1200" b="0" i="0" kern="1200" dirty="0" smtClean="0">
                <a:solidFill>
                  <a:schemeClr val="tx1"/>
                </a:solidFill>
                <a:effectLst/>
                <a:latin typeface="+mn-lt"/>
                <a:ea typeface="+mn-ea"/>
                <a:cs typeface="+mn-cs"/>
              </a:rPr>
              <a:t>Average number of litters a female cat can have in one year: 3</a:t>
            </a:r>
            <a:r>
              <a:rPr lang="en-US" dirty="0" smtClean="0"/>
              <a:t/>
            </a:r>
            <a:br>
              <a:rPr lang="en-US" dirty="0" smtClean="0"/>
            </a:br>
            <a:r>
              <a:rPr lang="en-US" sz="1200" b="0" i="0" kern="1200" dirty="0" smtClean="0">
                <a:solidFill>
                  <a:schemeClr val="tx1"/>
                </a:solidFill>
                <a:effectLst/>
                <a:latin typeface="+mn-lt"/>
                <a:ea typeface="+mn-ea"/>
                <a:cs typeface="+mn-cs"/>
              </a:rPr>
              <a:t>Age at which a female cat can first get pregnant: about 4 months</a:t>
            </a:r>
            <a:r>
              <a:rPr lang="en-US" dirty="0" smtClean="0"/>
              <a:t/>
            </a:r>
            <a:br>
              <a:rPr lang="en-US" dirty="0" smtClean="0"/>
            </a:br>
            <a:r>
              <a:rPr lang="en-US" sz="1200" b="0" i="0" kern="1200" dirty="0" smtClean="0">
                <a:solidFill>
                  <a:schemeClr val="tx1"/>
                </a:solidFill>
                <a:effectLst/>
                <a:latin typeface="+mn-lt"/>
                <a:ea typeface="+mn-ea"/>
                <a:cs typeface="+mn-cs"/>
              </a:rPr>
              <a:t>Number of kittens in a litter: usually 4 to 6</a:t>
            </a:r>
            <a:r>
              <a:rPr lang="en-US" dirty="0" smtClean="0"/>
              <a:t/>
            </a:r>
            <a:br>
              <a:rPr lang="en-US" dirty="0" smtClean="0"/>
            </a:br>
            <a:r>
              <a:rPr lang="en-US" sz="1200" b="0" i="0" kern="1200" dirty="0" smtClean="0">
                <a:solidFill>
                  <a:schemeClr val="tx1"/>
                </a:solidFill>
                <a:effectLst/>
                <a:latin typeface="+mn-lt"/>
                <a:ea typeface="+mn-ea"/>
                <a:cs typeface="+mn-cs"/>
              </a:rPr>
              <a:t>Age at which a female cat no longer has kittens: about 10 years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(doesn't say what the gender split at birth is; assume 50/50?)</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37</a:t>
            </a:fld>
            <a:endParaRPr lang="en-US"/>
          </a:p>
        </p:txBody>
      </p:sp>
    </p:spTree>
    <p:extLst>
      <p:ext uri="{BB962C8B-B14F-4D97-AF65-F5344CB8AC3E}">
        <p14:creationId xmlns:p14="http://schemas.microsoft.com/office/powerpoint/2010/main" val="177030032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25000" lnSpcReduction="20000"/>
          </a:bodyPr>
          <a:lstStyle/>
          <a:p>
            <a:r>
              <a:rPr lang="en-US" dirty="0" smtClean="0"/>
              <a:t>Other applications: water flow in hydrogeology (rivers, lakes, etc.), people flowing</a:t>
            </a:r>
            <a:r>
              <a:rPr lang="en-US" baseline="0" dirty="0" smtClean="0"/>
              <a:t> in a store or at a theme park, cars flowing on highway, </a:t>
            </a:r>
            <a:r>
              <a:rPr lang="en-US" baseline="0" dirty="0" err="1" smtClean="0"/>
              <a:t>Erlang</a:t>
            </a:r>
            <a:r>
              <a:rPr lang="en-US" baseline="0" dirty="0" smtClean="0"/>
              <a:t> distribution in </a:t>
            </a:r>
            <a:r>
              <a:rPr lang="en-US" baseline="0" dirty="0" err="1" smtClean="0"/>
              <a:t>queueing</a:t>
            </a:r>
            <a:r>
              <a:rPr lang="en-US" baseline="0" dirty="0" smtClean="0"/>
              <a:t> theory</a:t>
            </a:r>
            <a:endParaRPr lang="en-US" dirty="0" smtClean="0"/>
          </a:p>
          <a:p>
            <a:r>
              <a:rPr lang="en-US" dirty="0" smtClean="0"/>
              <a:t>Can also have backflow from lymph to blood, for example.</a:t>
            </a:r>
          </a:p>
          <a:p>
            <a:r>
              <a:rPr lang="en-US" dirty="0" smtClean="0"/>
              <a:t>Doing 3 compartments so we can see the change from shape</a:t>
            </a:r>
            <a:r>
              <a:rPr lang="en-US" baseline="0" dirty="0" smtClean="0"/>
              <a:t> parameter 1 (exponential decay) to 2 (concave down at the origin) to 3 (concave up at origin)</a:t>
            </a:r>
          </a:p>
          <a:p>
            <a:r>
              <a:rPr lang="en-US" baseline="0" dirty="0" smtClean="0"/>
              <a:t>Related to Leslie model, but with no births</a:t>
            </a:r>
          </a:p>
          <a:p>
            <a:r>
              <a:rPr lang="en-US" baseline="0" dirty="0" smtClean="0"/>
              <a:t>Or to Rental Car problem, though that has backflow and this doesn’t.</a:t>
            </a:r>
          </a:p>
          <a:p>
            <a:r>
              <a:rPr lang="en-US" baseline="0" dirty="0" smtClean="0"/>
              <a:t>----------------</a:t>
            </a:r>
          </a:p>
          <a:p>
            <a:r>
              <a:rPr lang="en-US" baseline="0" dirty="0" smtClean="0"/>
              <a:t>Neuron models:</a:t>
            </a:r>
          </a:p>
          <a:p>
            <a:r>
              <a:rPr lang="en-US" dirty="0" smtClean="0"/>
              <a:t>http://en.wikipedia.org/wiki/Hodgkin%E2%80%93Huxley_model</a:t>
            </a:r>
          </a:p>
          <a:p>
            <a:r>
              <a:rPr lang="en-US" dirty="0" smtClean="0"/>
              <a:t>http://en.wikipedia.org/wiki/FitzHugh%E2%80%93Nagumo_model</a:t>
            </a:r>
          </a:p>
          <a:p>
            <a:r>
              <a:rPr lang="en-US" dirty="0" smtClean="0"/>
              <a:t>-------------------</a:t>
            </a:r>
          </a:p>
          <a:p>
            <a:r>
              <a:rPr lang="en-US" dirty="0" smtClean="0"/>
              <a:t>Getting Drunk and Sober Again</a:t>
            </a:r>
          </a:p>
          <a:p>
            <a:r>
              <a:rPr lang="en-US" dirty="0" smtClean="0"/>
              <a:t>(includes data</a:t>
            </a:r>
            <a:r>
              <a:rPr lang="en-US" baseline="0" dirty="0" smtClean="0"/>
              <a:t> on web page)</a:t>
            </a:r>
            <a:endParaRPr lang="en-US" dirty="0" smtClean="0"/>
          </a:p>
          <a:p>
            <a:r>
              <a:rPr lang="en-US" dirty="0" smtClean="0"/>
              <a:t>https://staff.fnwi.uva.nl/a.j.p.heck/Research/alcohol/index.html</a:t>
            </a:r>
          </a:p>
          <a:p>
            <a:r>
              <a:rPr lang="en-US" dirty="0" smtClean="0"/>
              <a:t>-----------------------</a:t>
            </a:r>
          </a:p>
          <a:p>
            <a:r>
              <a:rPr lang="en-US" sz="1200" b="0" i="0" kern="1200" dirty="0" smtClean="0">
                <a:solidFill>
                  <a:schemeClr val="tx1"/>
                </a:solidFill>
                <a:effectLst/>
                <a:latin typeface="+mn-lt"/>
                <a:ea typeface="+mn-ea"/>
                <a:cs typeface="+mn-cs"/>
              </a:rPr>
              <a:t>Goodman and Gilman's manual of pharmacology and therapeutics</a:t>
            </a:r>
            <a:r>
              <a:rPr lang="en-US" dirty="0" smtClean="0"/>
              <a:t/>
            </a:r>
            <a:br>
              <a:rPr lang="en-US" dirty="0" smtClean="0"/>
            </a:br>
            <a:r>
              <a:rPr lang="en-US" sz="1200" b="0" i="0" kern="1200" dirty="0" smtClean="0">
                <a:solidFill>
                  <a:schemeClr val="tx1"/>
                </a:solidFill>
                <a:effectLst/>
                <a:latin typeface="+mn-lt"/>
                <a:ea typeface="+mn-ea"/>
                <a:cs typeface="+mn-cs"/>
              </a:rPr>
              <a:t> By Laurence L. </a:t>
            </a:r>
            <a:r>
              <a:rPr lang="en-US" sz="1200" b="0" i="0" kern="1200" dirty="0" err="1" smtClean="0">
                <a:solidFill>
                  <a:schemeClr val="tx1"/>
                </a:solidFill>
                <a:effectLst/>
                <a:latin typeface="+mn-lt"/>
                <a:ea typeface="+mn-ea"/>
                <a:cs typeface="+mn-cs"/>
              </a:rPr>
              <a:t>Brunton</a:t>
            </a:r>
            <a:r>
              <a:rPr lang="en-US" sz="1200" b="0" i="0" kern="1200" dirty="0" smtClean="0">
                <a:solidFill>
                  <a:schemeClr val="tx1"/>
                </a:solidFill>
                <a:effectLst/>
                <a:latin typeface="+mn-lt"/>
                <a:ea typeface="+mn-ea"/>
                <a:cs typeface="+mn-cs"/>
              </a:rPr>
              <a:t>, Louis Sanford Goodman, Iain Buxton</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Pharmacokinetics of Amoxicillin</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3"/>
              </a:rPr>
              <a:t>http://www.ncbi.nlm.nih.gov/pmc/articles/PMC351932/pdf/aac00295-0140.pdf</a:t>
            </a:r>
            <a:r>
              <a:rPr lang="en-US" dirty="0" smtClean="0"/>
              <a:t/>
            </a:r>
            <a:br>
              <a:rPr lang="en-US" dirty="0" smtClean="0"/>
            </a:br>
            <a:r>
              <a:rPr lang="en-US" sz="1200" b="0" i="0" kern="1200" dirty="0" smtClean="0">
                <a:solidFill>
                  <a:schemeClr val="tx1"/>
                </a:solidFill>
                <a:effectLst/>
                <a:latin typeface="+mn-lt"/>
                <a:ea typeface="+mn-ea"/>
                <a:cs typeface="+mn-cs"/>
              </a:rPr>
              <a:t>Pharmacokinetics: Amoxicillin is rapidly absorbed by the gastrointestinal tract after oral administration and is stable in the presence of gastric acid. Peak serum concentrations are usually attained within 1 to 2 hours following oral administration and are generally 2 to 2.5 times greater than those obtained with an equivalent dose of oral ampicillin. Amoxicillin diffuses readily into most body tissue and fluids, with the exception of the cerebrospinal fluid, although higher concentrations of the drug may be attained in patients with inflamed meninges. Amoxicillin is not highly protein bound. Its elimination half-life ranges from 0.7 to 1.4 hours in patients with normal renal function. Amoxicillin is partially metabolized to microbiologically inactive metabolites and both are then rapidly excreted in urine. Small amounts of the compounds are excreted in feces and bile.</a:t>
            </a:r>
            <a:r>
              <a:rPr lang="en-US" dirty="0" smtClean="0"/>
              <a:t/>
            </a:r>
            <a:br>
              <a:rPr lang="en-US" dirty="0" smtClean="0"/>
            </a:br>
            <a:endParaRPr lang="en-US" dirty="0" smtClean="0"/>
          </a:p>
          <a:p>
            <a:r>
              <a:rPr lang="en-US" dirty="0" smtClean="0"/>
              <a:t>-------------------------</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Pharmacokinetics data:</a:t>
            </a:r>
          </a:p>
          <a:p>
            <a:endParaRPr lang="en-US" dirty="0" smtClean="0"/>
          </a:p>
          <a:p>
            <a:r>
              <a:rPr lang="en-US" sz="1200" b="0" i="0" u="none" strike="noStrike" kern="1200" dirty="0" smtClean="0">
                <a:solidFill>
                  <a:schemeClr val="tx1"/>
                </a:solidFill>
                <a:effectLst/>
                <a:latin typeface="+mn-lt"/>
                <a:ea typeface="+mn-ea"/>
                <a:cs typeface="+mn-cs"/>
                <a:hlinkClick r:id="rId4"/>
              </a:rPr>
              <a:t>http://pkpd.kmu.edu.tw/bear/</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subj,seq,prd,time,conc</a:t>
            </a:r>
            <a:r>
              <a:rPr lang="en-US" dirty="0" smtClean="0"/>
              <a:t/>
            </a:r>
            <a:br>
              <a:rPr lang="en-US" dirty="0" smtClean="0"/>
            </a:br>
            <a:r>
              <a:rPr lang="en-US" sz="1200" b="0" i="0" kern="1200" dirty="0" smtClean="0">
                <a:solidFill>
                  <a:schemeClr val="tx1"/>
                </a:solidFill>
                <a:effectLst/>
                <a:latin typeface="+mn-lt"/>
                <a:ea typeface="+mn-ea"/>
                <a:cs typeface="+mn-cs"/>
              </a:rPr>
              <a:t>1,2,2,0.00,0.00</a:t>
            </a:r>
            <a:r>
              <a:rPr lang="en-US" dirty="0" smtClean="0"/>
              <a:t/>
            </a:r>
            <a:br>
              <a:rPr lang="en-US" dirty="0" smtClean="0"/>
            </a:br>
            <a:r>
              <a:rPr lang="en-US" sz="1200" b="0" i="0" kern="1200" dirty="0" smtClean="0">
                <a:solidFill>
                  <a:schemeClr val="tx1"/>
                </a:solidFill>
                <a:effectLst/>
                <a:latin typeface="+mn-lt"/>
                <a:ea typeface="+mn-ea"/>
                <a:cs typeface="+mn-cs"/>
              </a:rPr>
              <a:t>1,2,2,0.25,36.1</a:t>
            </a:r>
            <a:r>
              <a:rPr lang="en-US" dirty="0" smtClean="0"/>
              <a:t/>
            </a:r>
            <a:br>
              <a:rPr lang="en-US" dirty="0" smtClean="0"/>
            </a:br>
            <a:r>
              <a:rPr lang="en-US" sz="1200" b="0" i="0" kern="1200" dirty="0" smtClean="0">
                <a:solidFill>
                  <a:schemeClr val="tx1"/>
                </a:solidFill>
                <a:effectLst/>
                <a:latin typeface="+mn-lt"/>
                <a:ea typeface="+mn-ea"/>
                <a:cs typeface="+mn-cs"/>
              </a:rPr>
              <a:t>1,2,2,0.50,125</a:t>
            </a:r>
            <a:r>
              <a:rPr lang="en-US" dirty="0" smtClean="0"/>
              <a:t/>
            </a:r>
            <a:br>
              <a:rPr lang="en-US" dirty="0" smtClean="0"/>
            </a:br>
            <a:r>
              <a:rPr lang="en-US" sz="1200" b="0" i="0" kern="1200" dirty="0" smtClean="0">
                <a:solidFill>
                  <a:schemeClr val="tx1"/>
                </a:solidFill>
                <a:effectLst/>
                <a:latin typeface="+mn-lt"/>
                <a:ea typeface="+mn-ea"/>
                <a:cs typeface="+mn-cs"/>
              </a:rPr>
              <a:t>1,2,2,0.75,567</a:t>
            </a:r>
            <a:r>
              <a:rPr lang="en-US" dirty="0" smtClean="0"/>
              <a:t/>
            </a:r>
            <a:br>
              <a:rPr lang="en-US" dirty="0" smtClean="0"/>
            </a:br>
            <a:r>
              <a:rPr lang="en-US" sz="1200" b="0" i="0" kern="1200" dirty="0" smtClean="0">
                <a:solidFill>
                  <a:schemeClr val="tx1"/>
                </a:solidFill>
                <a:effectLst/>
                <a:latin typeface="+mn-lt"/>
                <a:ea typeface="+mn-ea"/>
                <a:cs typeface="+mn-cs"/>
              </a:rPr>
              <a:t>1,2,2,1.00,932</a:t>
            </a:r>
            <a:r>
              <a:rPr lang="en-US" dirty="0" smtClean="0"/>
              <a:t/>
            </a:r>
            <a:br>
              <a:rPr lang="en-US" dirty="0" smtClean="0"/>
            </a:br>
            <a:r>
              <a:rPr lang="en-US" sz="1200" b="0" i="0" kern="1200" dirty="0" smtClean="0">
                <a:solidFill>
                  <a:schemeClr val="tx1"/>
                </a:solidFill>
                <a:effectLst/>
                <a:latin typeface="+mn-lt"/>
                <a:ea typeface="+mn-ea"/>
                <a:cs typeface="+mn-cs"/>
              </a:rPr>
              <a:t>1,2,2,1.50,1343</a:t>
            </a:r>
            <a:r>
              <a:rPr lang="en-US" dirty="0" smtClean="0"/>
              <a:t/>
            </a:r>
            <a:br>
              <a:rPr lang="en-US" dirty="0" smtClean="0"/>
            </a:br>
            <a:r>
              <a:rPr lang="en-US" sz="1200" b="0" i="0" kern="1200" dirty="0" smtClean="0">
                <a:solidFill>
                  <a:schemeClr val="tx1"/>
                </a:solidFill>
                <a:effectLst/>
                <a:latin typeface="+mn-lt"/>
                <a:ea typeface="+mn-ea"/>
                <a:cs typeface="+mn-cs"/>
              </a:rPr>
              <a:t>1,2,2,2.00,1739</a:t>
            </a:r>
            <a:r>
              <a:rPr lang="en-US" dirty="0" smtClean="0"/>
              <a:t/>
            </a:r>
            <a:br>
              <a:rPr lang="en-US" dirty="0" smtClean="0"/>
            </a:br>
            <a:r>
              <a:rPr lang="en-US" sz="1200" b="0" i="0" kern="1200" dirty="0" smtClean="0">
                <a:solidFill>
                  <a:schemeClr val="tx1"/>
                </a:solidFill>
                <a:effectLst/>
                <a:latin typeface="+mn-lt"/>
                <a:ea typeface="+mn-ea"/>
                <a:cs typeface="+mn-cs"/>
              </a:rPr>
              <a:t>1,2,2,3.00,1604</a:t>
            </a:r>
            <a:r>
              <a:rPr lang="en-US" dirty="0" smtClean="0"/>
              <a:t/>
            </a:r>
            <a:br>
              <a:rPr lang="en-US" dirty="0" smtClean="0"/>
            </a:br>
            <a:r>
              <a:rPr lang="en-US" sz="1200" b="0" i="0" kern="1200" dirty="0" smtClean="0">
                <a:solidFill>
                  <a:schemeClr val="tx1"/>
                </a:solidFill>
                <a:effectLst/>
                <a:latin typeface="+mn-lt"/>
                <a:ea typeface="+mn-ea"/>
                <a:cs typeface="+mn-cs"/>
              </a:rPr>
              <a:t>1,2,2,4.00,1460</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subj</a:t>
            </a:r>
            <a:r>
              <a:rPr lang="en-US" sz="1200" b="0" i="0" kern="1200" dirty="0" smtClean="0">
                <a:solidFill>
                  <a:schemeClr val="tx1"/>
                </a:solidFill>
                <a:effectLst/>
                <a:latin typeface="+mn-lt"/>
                <a:ea typeface="+mn-ea"/>
                <a:cs typeface="+mn-cs"/>
              </a:rPr>
              <a:t>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AUC(0-t) AUMC(0-t)</a:t>
            </a:r>
            <a:r>
              <a:rPr lang="en-US" dirty="0" smtClean="0"/>
              <a:t/>
            </a:r>
            <a:br>
              <a:rPr lang="en-US" dirty="0" smtClean="0"/>
            </a:br>
            <a:r>
              <a:rPr lang="en-US" sz="1200" b="0" i="0" kern="1200" dirty="0" smtClean="0">
                <a:solidFill>
                  <a:schemeClr val="tx1"/>
                </a:solidFill>
                <a:effectLst/>
                <a:latin typeface="+mn-lt"/>
                <a:ea typeface="+mn-ea"/>
                <a:cs typeface="+mn-cs"/>
              </a:rPr>
              <a:t>1     1  0.00    0.0     0.000     0.000</a:t>
            </a:r>
            <a:r>
              <a:rPr lang="en-US" dirty="0" smtClean="0"/>
              <a:t/>
            </a:r>
            <a:br>
              <a:rPr lang="en-US" dirty="0" smtClean="0"/>
            </a:br>
            <a:r>
              <a:rPr lang="en-US" sz="1200" b="0" i="0" kern="1200" dirty="0" smtClean="0">
                <a:solidFill>
                  <a:schemeClr val="tx1"/>
                </a:solidFill>
                <a:effectLst/>
                <a:latin typeface="+mn-lt"/>
                <a:ea typeface="+mn-ea"/>
                <a:cs typeface="+mn-cs"/>
              </a:rPr>
              <a:t>2     1  0.25   36.1     4.513     1.128</a:t>
            </a:r>
            <a:r>
              <a:rPr lang="en-US" dirty="0" smtClean="0"/>
              <a:t/>
            </a:r>
            <a:br>
              <a:rPr lang="en-US" dirty="0" smtClean="0"/>
            </a:br>
            <a:r>
              <a:rPr lang="en-US" sz="1200" b="0" i="0" kern="1200" dirty="0" smtClean="0">
                <a:solidFill>
                  <a:schemeClr val="tx1"/>
                </a:solidFill>
                <a:effectLst/>
                <a:latin typeface="+mn-lt"/>
                <a:ea typeface="+mn-ea"/>
                <a:cs typeface="+mn-cs"/>
              </a:rPr>
              <a:t>3     1  0.50  125.0    24.650    10.069</a:t>
            </a:r>
            <a:r>
              <a:rPr lang="en-US" dirty="0" smtClean="0"/>
              <a:t/>
            </a:r>
            <a:br>
              <a:rPr lang="en-US" dirty="0" smtClean="0"/>
            </a:br>
            <a:r>
              <a:rPr lang="en-US" sz="1200" b="0" i="0" kern="1200" dirty="0" smtClean="0">
                <a:solidFill>
                  <a:schemeClr val="tx1"/>
                </a:solidFill>
                <a:effectLst/>
                <a:latin typeface="+mn-lt"/>
                <a:ea typeface="+mn-ea"/>
                <a:cs typeface="+mn-cs"/>
              </a:rPr>
              <a:t>4     1  0.75  567.0   111.150    71.037</a:t>
            </a:r>
            <a:r>
              <a:rPr lang="en-US" dirty="0" smtClean="0"/>
              <a:t/>
            </a:r>
            <a:br>
              <a:rPr lang="en-US" dirty="0" smtClean="0"/>
            </a:br>
            <a:r>
              <a:rPr lang="en-US" sz="1200" b="0" i="0" kern="1200" dirty="0" smtClean="0">
                <a:solidFill>
                  <a:schemeClr val="tx1"/>
                </a:solidFill>
                <a:effectLst/>
                <a:latin typeface="+mn-lt"/>
                <a:ea typeface="+mn-ea"/>
                <a:cs typeface="+mn-cs"/>
              </a:rPr>
              <a:t>5     1  1.00  932.0   298.525   240.694</a:t>
            </a:r>
            <a:r>
              <a:rPr lang="en-US" dirty="0" smtClean="0"/>
              <a:t/>
            </a:r>
            <a:br>
              <a:rPr lang="en-US" dirty="0" smtClean="0"/>
            </a:br>
            <a:r>
              <a:rPr lang="en-US" sz="1200" b="0" i="0" kern="1200" dirty="0" smtClean="0">
                <a:solidFill>
                  <a:schemeClr val="tx1"/>
                </a:solidFill>
                <a:effectLst/>
                <a:latin typeface="+mn-lt"/>
                <a:ea typeface="+mn-ea"/>
                <a:cs typeface="+mn-cs"/>
              </a:rPr>
              <a:t>6     1  1.50 1343.0   867.275   977.319</a:t>
            </a:r>
            <a:r>
              <a:rPr lang="en-US" dirty="0" smtClean="0"/>
              <a:t/>
            </a:r>
            <a:br>
              <a:rPr lang="en-US" dirty="0" smtClean="0"/>
            </a:br>
            <a:r>
              <a:rPr lang="en-US" sz="1200" b="0" i="0" kern="1200" dirty="0" smtClean="0">
                <a:solidFill>
                  <a:schemeClr val="tx1"/>
                </a:solidFill>
                <a:effectLst/>
                <a:latin typeface="+mn-lt"/>
                <a:ea typeface="+mn-ea"/>
                <a:cs typeface="+mn-cs"/>
              </a:rPr>
              <a:t>7     1  2.00 1739.0  1637.775  2350.444</a:t>
            </a:r>
            <a:r>
              <a:rPr lang="en-US" dirty="0" smtClean="0"/>
              <a:t/>
            </a:r>
            <a:br>
              <a:rPr lang="en-US" dirty="0" smtClean="0"/>
            </a:br>
            <a:r>
              <a:rPr lang="en-US" sz="1200" b="0" i="0" kern="1200" dirty="0" smtClean="0">
                <a:solidFill>
                  <a:schemeClr val="tx1"/>
                </a:solidFill>
                <a:effectLst/>
                <a:latin typeface="+mn-lt"/>
                <a:ea typeface="+mn-ea"/>
                <a:cs typeface="+mn-cs"/>
              </a:rPr>
              <a:t>8     1  3.00 1604.0  3309.275  6495.444</a:t>
            </a:r>
            <a:r>
              <a:rPr lang="en-US" dirty="0" smtClean="0"/>
              <a:t/>
            </a:r>
            <a:br>
              <a:rPr lang="en-US" dirty="0" smtClean="0"/>
            </a:br>
            <a:r>
              <a:rPr lang="en-US" sz="1200" b="0" i="0" kern="1200" dirty="0" smtClean="0">
                <a:solidFill>
                  <a:schemeClr val="tx1"/>
                </a:solidFill>
                <a:effectLst/>
                <a:latin typeface="+mn-lt"/>
                <a:ea typeface="+mn-ea"/>
                <a:cs typeface="+mn-cs"/>
              </a:rPr>
              <a:t>9     1  4.00 1460.0  4841.275 11821.444</a:t>
            </a:r>
            <a:r>
              <a:rPr lang="en-US" dirty="0" smtClean="0"/>
              <a:t/>
            </a:r>
            <a:br>
              <a:rPr lang="en-US" dirty="0" smtClean="0"/>
            </a:br>
            <a:r>
              <a:rPr lang="en-US" sz="1200" b="0" i="0" kern="1200" dirty="0" smtClean="0">
                <a:solidFill>
                  <a:schemeClr val="tx1"/>
                </a:solidFill>
                <a:effectLst/>
                <a:latin typeface="+mn-lt"/>
                <a:ea typeface="+mn-ea"/>
                <a:cs typeface="+mn-cs"/>
              </a:rPr>
              <a:t>10    1  8.00  797.0  9355.275 36253.444</a:t>
            </a:r>
            <a:r>
              <a:rPr lang="en-US" dirty="0" smtClean="0"/>
              <a:t/>
            </a:r>
            <a:br>
              <a:rPr lang="en-US" dirty="0" smtClean="0"/>
            </a:br>
            <a:r>
              <a:rPr lang="en-US" sz="1200" b="0" i="0" kern="1200" dirty="0" smtClean="0">
                <a:solidFill>
                  <a:schemeClr val="tx1"/>
                </a:solidFill>
                <a:effectLst/>
                <a:latin typeface="+mn-lt"/>
                <a:ea typeface="+mn-ea"/>
                <a:cs typeface="+mn-cs"/>
              </a:rPr>
              <a:t>11    1 12.00  383.0 11715.275 58197.444</a:t>
            </a:r>
            <a:r>
              <a:rPr lang="en-US" dirty="0" smtClean="0"/>
              <a:t/>
            </a:r>
            <a:br>
              <a:rPr lang="en-US" dirty="0" smtClean="0"/>
            </a:br>
            <a:r>
              <a:rPr lang="en-US" sz="1200" b="0" i="0" kern="1200" dirty="0" smtClean="0">
                <a:solidFill>
                  <a:schemeClr val="tx1"/>
                </a:solidFill>
                <a:effectLst/>
                <a:latin typeface="+mn-lt"/>
                <a:ea typeface="+mn-ea"/>
                <a:cs typeface="+mn-cs"/>
              </a:rPr>
              <a:t>12    1 24.00   72.0 14445.275 96141.444</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subj</a:t>
            </a:r>
            <a:r>
              <a:rPr lang="en-US" sz="1200" b="0" i="0" kern="1200" dirty="0" smtClean="0">
                <a:solidFill>
                  <a:schemeClr val="tx1"/>
                </a:solidFill>
                <a:effectLst/>
                <a:latin typeface="+mn-lt"/>
                <a:ea typeface="+mn-ea"/>
                <a:cs typeface="+mn-cs"/>
              </a:rPr>
              <a:t>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AUC(0-t) AUMC(0-t)</a:t>
            </a:r>
            <a:r>
              <a:rPr lang="en-US" dirty="0" smtClean="0"/>
              <a:t/>
            </a:r>
            <a:br>
              <a:rPr lang="en-US" dirty="0" smtClean="0"/>
            </a:br>
            <a:r>
              <a:rPr lang="en-US" sz="1200" b="0" i="0" kern="1200" dirty="0" smtClean="0">
                <a:solidFill>
                  <a:schemeClr val="tx1"/>
                </a:solidFill>
                <a:effectLst/>
                <a:latin typeface="+mn-lt"/>
                <a:ea typeface="+mn-ea"/>
                <a:cs typeface="+mn-cs"/>
              </a:rPr>
              <a:t>1     1  0.00    0     0.000     0.000</a:t>
            </a:r>
            <a:r>
              <a:rPr lang="en-US" dirty="0" smtClean="0"/>
              <a:t/>
            </a:r>
            <a:br>
              <a:rPr lang="en-US" dirty="0" smtClean="0"/>
            </a:br>
            <a:r>
              <a:rPr lang="en-US" sz="1200" b="0" i="0" kern="1200" dirty="0" smtClean="0">
                <a:solidFill>
                  <a:schemeClr val="tx1"/>
                </a:solidFill>
                <a:effectLst/>
                <a:latin typeface="+mn-lt"/>
                <a:ea typeface="+mn-ea"/>
                <a:cs typeface="+mn-cs"/>
              </a:rPr>
              <a:t>2     1  0.25   29     3.625     0.906</a:t>
            </a:r>
            <a:r>
              <a:rPr lang="en-US" dirty="0" smtClean="0"/>
              <a:t/>
            </a:r>
            <a:br>
              <a:rPr lang="en-US" dirty="0" smtClean="0"/>
            </a:br>
            <a:r>
              <a:rPr lang="en-US" sz="1200" b="0" i="0" kern="1200" dirty="0" smtClean="0">
                <a:solidFill>
                  <a:schemeClr val="tx1"/>
                </a:solidFill>
                <a:effectLst/>
                <a:latin typeface="+mn-lt"/>
                <a:ea typeface="+mn-ea"/>
                <a:cs typeface="+mn-cs"/>
              </a:rPr>
              <a:t>3     1  0.50  125    22.875     9.625</a:t>
            </a:r>
            <a:r>
              <a:rPr lang="en-US" dirty="0" smtClean="0"/>
              <a:t/>
            </a:r>
            <a:br>
              <a:rPr lang="en-US" dirty="0" smtClean="0"/>
            </a:br>
            <a:r>
              <a:rPr lang="en-US" sz="1200" b="0" i="0" kern="1200" dirty="0" smtClean="0">
                <a:solidFill>
                  <a:schemeClr val="tx1"/>
                </a:solidFill>
                <a:effectLst/>
                <a:latin typeface="+mn-lt"/>
                <a:ea typeface="+mn-ea"/>
                <a:cs typeface="+mn-cs"/>
              </a:rPr>
              <a:t>4     1  0.75  567   109.375    70.594</a:t>
            </a:r>
            <a:r>
              <a:rPr lang="en-US" dirty="0" smtClean="0"/>
              <a:t/>
            </a:r>
            <a:br>
              <a:rPr lang="en-US" dirty="0" smtClean="0"/>
            </a:br>
            <a:r>
              <a:rPr lang="en-US" sz="1200" b="0" i="0" kern="1200" dirty="0" smtClean="0">
                <a:solidFill>
                  <a:schemeClr val="tx1"/>
                </a:solidFill>
                <a:effectLst/>
                <a:latin typeface="+mn-lt"/>
                <a:ea typeface="+mn-ea"/>
                <a:cs typeface="+mn-cs"/>
              </a:rPr>
              <a:t>5     1  1.00  800   280.250   223.750</a:t>
            </a:r>
            <a:r>
              <a:rPr lang="en-US" dirty="0" smtClean="0"/>
              <a:t/>
            </a:r>
            <a:br>
              <a:rPr lang="en-US" dirty="0" smtClean="0"/>
            </a:br>
            <a:r>
              <a:rPr lang="en-US" sz="1200" b="0" i="0" kern="1200" dirty="0" smtClean="0">
                <a:solidFill>
                  <a:schemeClr val="tx1"/>
                </a:solidFill>
                <a:effectLst/>
                <a:latin typeface="+mn-lt"/>
                <a:ea typeface="+mn-ea"/>
                <a:cs typeface="+mn-cs"/>
              </a:rPr>
              <a:t>6     1  1.50 1343   816.000   927.375</a:t>
            </a:r>
            <a:r>
              <a:rPr lang="en-US" dirty="0" smtClean="0"/>
              <a:t/>
            </a:r>
            <a:br>
              <a:rPr lang="en-US" dirty="0" smtClean="0"/>
            </a:br>
            <a:r>
              <a:rPr lang="en-US" sz="1200" b="0" i="0" kern="1200" dirty="0" smtClean="0">
                <a:solidFill>
                  <a:schemeClr val="tx1"/>
                </a:solidFill>
                <a:effectLst/>
                <a:latin typeface="+mn-lt"/>
                <a:ea typeface="+mn-ea"/>
                <a:cs typeface="+mn-cs"/>
              </a:rPr>
              <a:t>7     1  2.00 1650  1564.250  2256.000</a:t>
            </a:r>
            <a:r>
              <a:rPr lang="en-US" dirty="0" smtClean="0"/>
              <a:t/>
            </a:r>
            <a:br>
              <a:rPr lang="en-US" dirty="0" smtClean="0"/>
            </a:br>
            <a:r>
              <a:rPr lang="en-US" sz="1200" b="0" i="0" kern="1200" dirty="0" smtClean="0">
                <a:solidFill>
                  <a:schemeClr val="tx1"/>
                </a:solidFill>
                <a:effectLst/>
                <a:latin typeface="+mn-lt"/>
                <a:ea typeface="+mn-ea"/>
                <a:cs typeface="+mn-cs"/>
              </a:rPr>
              <a:t>8     1  3.00 1604  3191.250  6312.000</a:t>
            </a:r>
            <a:r>
              <a:rPr lang="en-US" dirty="0" smtClean="0"/>
              <a:t/>
            </a:r>
            <a:br>
              <a:rPr lang="en-US" dirty="0" smtClean="0"/>
            </a:br>
            <a:r>
              <a:rPr lang="en-US" sz="1200" b="0" i="0" kern="1200" dirty="0" smtClean="0">
                <a:solidFill>
                  <a:schemeClr val="tx1"/>
                </a:solidFill>
                <a:effectLst/>
                <a:latin typeface="+mn-lt"/>
                <a:ea typeface="+mn-ea"/>
                <a:cs typeface="+mn-cs"/>
              </a:rPr>
              <a:t>9     1  4.00 1432  4709.250 11582.000</a:t>
            </a:r>
            <a:r>
              <a:rPr lang="en-US" dirty="0" smtClean="0"/>
              <a:t/>
            </a:r>
            <a:br>
              <a:rPr lang="en-US" dirty="0" smtClean="0"/>
            </a:br>
            <a:r>
              <a:rPr lang="en-US" sz="1200" b="0" i="0" kern="1200" dirty="0" smtClean="0">
                <a:solidFill>
                  <a:schemeClr val="tx1"/>
                </a:solidFill>
                <a:effectLst/>
                <a:latin typeface="+mn-lt"/>
                <a:ea typeface="+mn-ea"/>
                <a:cs typeface="+mn-cs"/>
              </a:rPr>
              <a:t>10    1  8.00  600  8773.250 32638.000</a:t>
            </a:r>
            <a:r>
              <a:rPr lang="en-US" dirty="0" smtClean="0"/>
              <a:t/>
            </a:r>
            <a:br>
              <a:rPr lang="en-US" dirty="0" smtClean="0"/>
            </a:br>
            <a:r>
              <a:rPr lang="en-US" sz="1200" b="0" i="0" kern="1200" dirty="0" smtClean="0">
                <a:solidFill>
                  <a:schemeClr val="tx1"/>
                </a:solidFill>
                <a:effectLst/>
                <a:latin typeface="+mn-lt"/>
                <a:ea typeface="+mn-ea"/>
                <a:cs typeface="+mn-cs"/>
              </a:rPr>
              <a:t>11    1 12.00  383 10739.250 51430.000</a:t>
            </a:r>
            <a:r>
              <a:rPr lang="en-US" dirty="0" smtClean="0"/>
              <a:t/>
            </a:r>
            <a:br>
              <a:rPr lang="en-US" dirty="0" smtClean="0"/>
            </a:br>
            <a:r>
              <a:rPr lang="en-US" sz="1200" b="0" i="0" kern="1200" dirty="0" smtClean="0">
                <a:solidFill>
                  <a:schemeClr val="tx1"/>
                </a:solidFill>
                <a:effectLst/>
                <a:latin typeface="+mn-lt"/>
                <a:ea typeface="+mn-ea"/>
                <a:cs typeface="+mn-cs"/>
              </a:rPr>
              <a:t>12    1 24.00   69 13451.250 88942.000</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http://cran.at.r-project.org/web/packages/PK/index.html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documentation,</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http://cran.at.r-project.org/web/packages/PK/PK.pdf</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has many little pharmacokinetics data sets in it.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a:t>
            </a:r>
            <a:r>
              <a:rPr lang="en-US" sz="1200" b="0" i="0" kern="1200" dirty="0" err="1" smtClean="0">
                <a:solidFill>
                  <a:schemeClr val="tx1"/>
                </a:solidFill>
                <a:effectLst/>
                <a:latin typeface="+mn-lt"/>
                <a:ea typeface="+mn-ea"/>
                <a:cs typeface="+mn-cs"/>
              </a:rPr>
              <a:t>desing</a:t>
            </a: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et al. (1995)</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c(2790, 3280, 4980, 7550, 5500, 6650, 2250, 3220, 213, 636)</a:t>
            </a:r>
            <a:r>
              <a:rPr lang="en-US" dirty="0" smtClean="0"/>
              <a:t/>
            </a:r>
            <a:br>
              <a:rPr lang="en-US" dirty="0" smtClean="0"/>
            </a:br>
            <a:r>
              <a:rPr lang="en-US" sz="1200" b="0" i="0" kern="1200" dirty="0" smtClean="0">
                <a:solidFill>
                  <a:schemeClr val="tx1"/>
                </a:solidFill>
                <a:effectLst/>
                <a:latin typeface="+mn-lt"/>
                <a:ea typeface="+mn-ea"/>
                <a:cs typeface="+mn-cs"/>
              </a:rPr>
              <a:t>time &lt;- c(1, 1, 2, 2, 4, 4, 8, 8, 24, 24)</a:t>
            </a:r>
            <a:r>
              <a:rPr lang="en-US" dirty="0" smtClean="0"/>
              <a:t/>
            </a:r>
            <a:br>
              <a:rPr lang="en-US" dirty="0" smtClean="0"/>
            </a:b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J. R., </a:t>
            </a:r>
            <a:r>
              <a:rPr lang="en-US" sz="1200" b="0" i="0" kern="1200" dirty="0" err="1" smtClean="0">
                <a:solidFill>
                  <a:schemeClr val="tx1"/>
                </a:solidFill>
                <a:effectLst/>
                <a:latin typeface="+mn-lt"/>
                <a:ea typeface="+mn-ea"/>
                <a:cs typeface="+mn-cs"/>
              </a:rPr>
              <a:t>Gibiansky</a:t>
            </a:r>
            <a:r>
              <a:rPr lang="en-US" sz="1200" b="0" i="0" kern="1200" dirty="0" smtClean="0">
                <a:solidFill>
                  <a:schemeClr val="tx1"/>
                </a:solidFill>
                <a:effectLst/>
                <a:latin typeface="+mn-lt"/>
                <a:ea typeface="+mn-ea"/>
                <a:cs typeface="+mn-cs"/>
              </a:rPr>
              <a:t> E. and Lau D. T. W. (1995). Applying Bailer’s method for AUC </a:t>
            </a:r>
            <a:r>
              <a:rPr lang="en-US" sz="1200" b="0" i="0" kern="1200" dirty="0" err="1" smtClean="0">
                <a:solidFill>
                  <a:schemeClr val="tx1"/>
                </a:solidFill>
                <a:effectLst/>
                <a:latin typeface="+mn-lt"/>
                <a:ea typeface="+mn-ea"/>
                <a:cs typeface="+mn-cs"/>
              </a:rPr>
              <a:t>confi</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err="1" smtClean="0">
                <a:solidFill>
                  <a:schemeClr val="tx1"/>
                </a:solidFill>
                <a:effectLst/>
                <a:latin typeface="+mn-lt"/>
                <a:ea typeface="+mn-ea"/>
                <a:cs typeface="+mn-cs"/>
              </a:rPr>
              <a:t>dence</a:t>
            </a:r>
            <a:r>
              <a:rPr lang="en-US" sz="1200" b="0" i="0" kern="1200" dirty="0" smtClean="0">
                <a:solidFill>
                  <a:schemeClr val="tx1"/>
                </a:solidFill>
                <a:effectLst/>
                <a:latin typeface="+mn-lt"/>
                <a:ea typeface="+mn-ea"/>
                <a:cs typeface="+mn-cs"/>
              </a:rPr>
              <a:t> intervals to sparse sampling. Pharmaceutical Research, 12(1):124-128.</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design: example from </a:t>
            </a:r>
            <a:r>
              <a:rPr lang="en-US" sz="1200" b="0" i="0" kern="1200" dirty="0" err="1" smtClean="0">
                <a:solidFill>
                  <a:schemeClr val="tx1"/>
                </a:solidFill>
                <a:effectLst/>
                <a:latin typeface="+mn-lt"/>
                <a:ea typeface="+mn-ea"/>
                <a:cs typeface="+mn-cs"/>
              </a:rPr>
              <a:t>Nedelman</a:t>
            </a:r>
            <a:r>
              <a:rPr lang="en-US" sz="1200" b="0" i="0" kern="1200" dirty="0" smtClean="0">
                <a:solidFill>
                  <a:schemeClr val="tx1"/>
                </a:solidFill>
                <a:effectLst/>
                <a:latin typeface="+mn-lt"/>
                <a:ea typeface="+mn-ea"/>
                <a:cs typeface="+mn-cs"/>
              </a:rPr>
              <a:t> et al. (1995)</a:t>
            </a:r>
            <a:r>
              <a:rPr lang="en-US" dirty="0" smtClean="0"/>
              <a:t/>
            </a:r>
            <a:br>
              <a:rPr lang="en-US" dirty="0" smtClean="0"/>
            </a:br>
            <a:r>
              <a:rPr lang="en-US" sz="1200" b="0" i="0" kern="1200" dirty="0" err="1" smtClean="0">
                <a:solidFill>
                  <a:schemeClr val="tx1"/>
                </a:solidFill>
                <a:effectLst/>
                <a:latin typeface="+mn-lt"/>
                <a:ea typeface="+mn-ea"/>
                <a:cs typeface="+mn-cs"/>
              </a:rPr>
              <a:t>conc.m</a:t>
            </a:r>
            <a:r>
              <a:rPr lang="en-US" sz="1200" b="0" i="0" kern="1200" dirty="0" smtClean="0">
                <a:solidFill>
                  <a:schemeClr val="tx1"/>
                </a:solidFill>
                <a:effectLst/>
                <a:latin typeface="+mn-lt"/>
                <a:ea typeface="+mn-ea"/>
                <a:cs typeface="+mn-cs"/>
              </a:rPr>
              <a:t> &lt;- c(391, 396, 649, 1990, 3290, 3820, 844, 1650, 75.7, 288)</a:t>
            </a:r>
            <a:r>
              <a:rPr lang="en-US" dirty="0" smtClean="0"/>
              <a:t/>
            </a:r>
            <a:br>
              <a:rPr lang="en-US" dirty="0" smtClean="0"/>
            </a:br>
            <a:r>
              <a:rPr lang="en-US" sz="1200" b="0" i="0" kern="1200" dirty="0" err="1" smtClean="0">
                <a:solidFill>
                  <a:schemeClr val="tx1"/>
                </a:solidFill>
                <a:effectLst/>
                <a:latin typeface="+mn-lt"/>
                <a:ea typeface="+mn-ea"/>
                <a:cs typeface="+mn-cs"/>
              </a:rPr>
              <a:t>conc.f</a:t>
            </a:r>
            <a:r>
              <a:rPr lang="en-US" sz="1200" b="0" i="0" kern="1200" dirty="0" smtClean="0">
                <a:solidFill>
                  <a:schemeClr val="tx1"/>
                </a:solidFill>
                <a:effectLst/>
                <a:latin typeface="+mn-lt"/>
                <a:ea typeface="+mn-ea"/>
                <a:cs typeface="+mn-cs"/>
              </a:rPr>
              <a:t> &lt;- c(353, 384, 625, 1410, 1020, 1500, 933, 1030, 0, 80.5)</a:t>
            </a:r>
            <a:r>
              <a:rPr lang="en-US" dirty="0" smtClean="0"/>
              <a:t/>
            </a:r>
            <a:br>
              <a:rPr lang="en-US" dirty="0" smtClean="0"/>
            </a:br>
            <a:r>
              <a:rPr lang="en-US" sz="1200" b="0" i="0" kern="1200" dirty="0" smtClean="0">
                <a:solidFill>
                  <a:schemeClr val="tx1"/>
                </a:solidFill>
                <a:effectLst/>
                <a:latin typeface="+mn-lt"/>
                <a:ea typeface="+mn-ea"/>
                <a:cs typeface="+mn-cs"/>
              </a:rPr>
              <a:t>time &lt;- c(1, 1, 2, 2, 4, 4, 8, 8, 24, 24)</a:t>
            </a:r>
            <a:r>
              <a:rPr lang="en-US" dirty="0" smtClean="0"/>
              <a:t/>
            </a:r>
            <a:br>
              <a:rPr lang="en-US" dirty="0" smtClean="0"/>
            </a:br>
            <a:r>
              <a:rPr lang="en-US" sz="1200" b="0" i="0" kern="1200" dirty="0" smtClean="0">
                <a:solidFill>
                  <a:schemeClr val="tx1"/>
                </a:solidFill>
                <a:effectLst/>
                <a:latin typeface="+mn-lt"/>
                <a:ea typeface="+mn-ea"/>
                <a:cs typeface="+mn-cs"/>
              </a:rPr>
              <a:t># presumably m is a Male subject, f is a Female subject</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originally in Hand and </a:t>
            </a:r>
            <a:r>
              <a:rPr lang="en-US" sz="1200" b="0" i="0" kern="1200" dirty="0" err="1" smtClean="0">
                <a:solidFill>
                  <a:schemeClr val="tx1"/>
                </a:solidFill>
                <a:effectLst/>
                <a:latin typeface="+mn-lt"/>
                <a:ea typeface="+mn-ea"/>
                <a:cs typeface="+mn-cs"/>
              </a:rPr>
              <a:t>Crowler</a:t>
            </a:r>
            <a:r>
              <a:rPr lang="en-US" sz="1200" b="0" i="0" kern="1200" dirty="0" smtClean="0">
                <a:solidFill>
                  <a:schemeClr val="tx1"/>
                </a:solidFill>
                <a:effectLst/>
                <a:latin typeface="+mn-lt"/>
                <a:ea typeface="+mn-ea"/>
                <a:cs typeface="+mn-cs"/>
              </a:rPr>
              <a:t> (1996)</a:t>
            </a:r>
            <a:r>
              <a:rPr lang="en-US" dirty="0" smtClean="0"/>
              <a:t/>
            </a:r>
            <a:br>
              <a:rPr lang="en-US" dirty="0" smtClean="0"/>
            </a:br>
            <a:r>
              <a:rPr lang="en-US" sz="1200" b="0" i="0" kern="1200" dirty="0" smtClean="0">
                <a:solidFill>
                  <a:schemeClr val="tx1"/>
                </a:solidFill>
                <a:effectLst/>
                <a:latin typeface="+mn-lt"/>
                <a:ea typeface="+mn-ea"/>
                <a:cs typeface="+mn-cs"/>
              </a:rPr>
              <a:t>data(Glucose)</a:t>
            </a:r>
            <a:r>
              <a:rPr lang="en-US" dirty="0" smtClean="0"/>
              <a:t/>
            </a:r>
            <a:br>
              <a:rPr lang="en-US" dirty="0" smtClean="0"/>
            </a:br>
            <a:r>
              <a:rPr lang="en-US" sz="1200" b="0" i="0" kern="1200" dirty="0" smtClean="0">
                <a:solidFill>
                  <a:schemeClr val="tx1"/>
                </a:solidFill>
                <a:effectLst/>
                <a:latin typeface="+mn-lt"/>
                <a:ea typeface="+mn-ea"/>
                <a:cs typeface="+mn-cs"/>
              </a:rPr>
              <a:t>Glucose</a:t>
            </a:r>
            <a:r>
              <a:rPr lang="en-US" dirty="0" smtClean="0"/>
              <a:t/>
            </a:r>
            <a:br>
              <a:rPr lang="en-US" dirty="0" smtClean="0"/>
            </a:br>
            <a:r>
              <a:rPr lang="en-US" sz="1200" b="0" i="0" kern="1200" dirty="0" smtClean="0">
                <a:solidFill>
                  <a:schemeClr val="tx1"/>
                </a:solidFill>
                <a:effectLst/>
                <a:latin typeface="+mn-lt"/>
                <a:ea typeface="+mn-ea"/>
                <a:cs typeface="+mn-cs"/>
              </a:rPr>
              <a:t>Baseline adjusted glucose levels following alcohol ingestion</a:t>
            </a:r>
            <a:r>
              <a:rPr lang="en-US" dirty="0" smtClean="0"/>
              <a:t/>
            </a:r>
            <a:br>
              <a:rPr lang="en-US" dirty="0" smtClean="0"/>
            </a:br>
            <a:r>
              <a:rPr lang="en-US" sz="1200" b="0" i="0" kern="1200" dirty="0" smtClean="0">
                <a:solidFill>
                  <a:schemeClr val="tx1"/>
                </a:solidFill>
                <a:effectLst/>
                <a:latin typeface="+mn-lt"/>
                <a:ea typeface="+mn-ea"/>
                <a:cs typeface="+mn-cs"/>
              </a:rPr>
              <a:t>Description</a:t>
            </a:r>
            <a:r>
              <a:rPr lang="en-US" dirty="0" smtClean="0"/>
              <a:t/>
            </a:r>
            <a:br>
              <a:rPr lang="en-US" dirty="0" smtClean="0"/>
            </a:br>
            <a:r>
              <a:rPr lang="en-US" sz="1200" b="0" i="0" kern="1200" dirty="0" smtClean="0">
                <a:solidFill>
                  <a:schemeClr val="tx1"/>
                </a:solidFill>
                <a:effectLst/>
                <a:latin typeface="+mn-lt"/>
                <a:ea typeface="+mn-ea"/>
                <a:cs typeface="+mn-cs"/>
              </a:rPr>
              <a:t>The Glucose data frame has 196 rows and 4 columns. The dataset is originally in package </a:t>
            </a:r>
            <a:r>
              <a:rPr lang="en-US" sz="1200" b="0" i="0" kern="1200" dirty="0" err="1" smtClean="0">
                <a:solidFill>
                  <a:schemeClr val="tx1"/>
                </a:solidFill>
                <a:effectLst/>
                <a:latin typeface="+mn-lt"/>
                <a:ea typeface="+mn-ea"/>
                <a:cs typeface="+mn-cs"/>
              </a:rPr>
              <a:t>nlme</a:t>
            </a:r>
            <a:r>
              <a:rPr lang="en-US" sz="1200" b="0" i="0" kern="1200" dirty="0" smtClean="0">
                <a:solidFill>
                  <a:schemeClr val="tx1"/>
                </a:solidFill>
                <a:effectLst/>
                <a:latin typeface="+mn-lt"/>
                <a:ea typeface="+mn-ea"/>
                <a:cs typeface="+mn-cs"/>
              </a:rPr>
              <a:t> as</a:t>
            </a:r>
            <a:r>
              <a:rPr lang="en-US" dirty="0" smtClean="0"/>
              <a:t/>
            </a:r>
            <a:br>
              <a:rPr lang="en-US" dirty="0" smtClean="0"/>
            </a:br>
            <a:r>
              <a:rPr lang="en-US" sz="1200" b="0" i="0" kern="1200" dirty="0" smtClean="0">
                <a:solidFill>
                  <a:schemeClr val="tx1"/>
                </a:solidFill>
                <a:effectLst/>
                <a:latin typeface="+mn-lt"/>
                <a:ea typeface="+mn-ea"/>
                <a:cs typeface="+mn-cs"/>
              </a:rPr>
              <a:t>Glucose2.</a:t>
            </a:r>
            <a:r>
              <a:rPr lang="en-US" dirty="0" smtClean="0"/>
              <a:t/>
            </a:r>
            <a:br>
              <a:rPr lang="en-US" dirty="0" smtClean="0"/>
            </a:br>
            <a:r>
              <a:rPr lang="en-US" sz="1200" b="0" i="0" kern="1200" dirty="0" smtClean="0">
                <a:solidFill>
                  <a:schemeClr val="tx1"/>
                </a:solidFill>
                <a:effectLst/>
                <a:latin typeface="+mn-lt"/>
                <a:ea typeface="+mn-ea"/>
                <a:cs typeface="+mn-cs"/>
              </a:rPr>
              <a:t>Hand and Crowder (Table A.14, pp. 180-181, 1996) describe data on the blood glucose levels</a:t>
            </a:r>
            <a:r>
              <a:rPr lang="en-US" dirty="0" smtClean="0"/>
              <a:t/>
            </a:r>
            <a:br>
              <a:rPr lang="en-US" dirty="0" smtClean="0"/>
            </a:br>
            <a:r>
              <a:rPr lang="en-US" sz="1200" b="0" i="0" kern="1200" dirty="0" smtClean="0">
                <a:solidFill>
                  <a:schemeClr val="tx1"/>
                </a:solidFill>
                <a:effectLst/>
                <a:latin typeface="+mn-lt"/>
                <a:ea typeface="+mn-ea"/>
                <a:cs typeface="+mn-cs"/>
              </a:rPr>
              <a:t>measured at 14 time points over 5 hours for 7 volunteers who took alcohol at time 0. The same</a:t>
            </a:r>
            <a:r>
              <a:rPr lang="en-US" dirty="0" smtClean="0"/>
              <a:t/>
            </a:r>
            <a:br>
              <a:rPr lang="en-US" dirty="0" smtClean="0"/>
            </a:br>
            <a:r>
              <a:rPr lang="en-US" sz="1200" b="0" i="0" kern="1200" dirty="0" smtClean="0">
                <a:solidFill>
                  <a:schemeClr val="tx1"/>
                </a:solidFill>
                <a:effectLst/>
                <a:latin typeface="+mn-lt"/>
                <a:ea typeface="+mn-ea"/>
                <a:cs typeface="+mn-cs"/>
              </a:rPr>
              <a:t>experiment was repeated on a second date with the same subjects but with a dietary additive used</a:t>
            </a:r>
            <a:r>
              <a:rPr lang="en-US" dirty="0" smtClean="0"/>
              <a:t/>
            </a:r>
            <a:br>
              <a:rPr lang="en-US" dirty="0" smtClean="0"/>
            </a:br>
            <a:r>
              <a:rPr lang="en-US" sz="1200" b="0" i="0" kern="1200" dirty="0" smtClean="0">
                <a:solidFill>
                  <a:schemeClr val="tx1"/>
                </a:solidFill>
                <a:effectLst/>
                <a:latin typeface="+mn-lt"/>
                <a:ea typeface="+mn-ea"/>
                <a:cs typeface="+mn-cs"/>
              </a:rPr>
              <a:t>for all subjects.</a:t>
            </a:r>
            <a:r>
              <a:rPr lang="en-US" dirty="0" smtClean="0"/>
              <a:t/>
            </a:r>
            <a:br>
              <a:rPr lang="en-US" dirty="0" smtClean="0"/>
            </a:br>
            <a:r>
              <a:rPr lang="en-US" sz="1200" b="0" i="0" kern="1200" dirty="0" smtClean="0">
                <a:solidFill>
                  <a:schemeClr val="tx1"/>
                </a:solidFill>
                <a:effectLst/>
                <a:latin typeface="+mn-lt"/>
                <a:ea typeface="+mn-ea"/>
                <a:cs typeface="+mn-cs"/>
              </a:rPr>
              <a:t>Dataset was corrected for baseline using the following code:</a:t>
            </a:r>
            <a:r>
              <a:rPr lang="en-US" dirty="0" smtClean="0"/>
              <a:t/>
            </a:r>
            <a:br>
              <a:rPr lang="en-US" dirty="0" smtClean="0"/>
            </a:br>
            <a:r>
              <a:rPr lang="en-US" sz="1200" b="0" i="0" kern="1200" dirty="0" smtClean="0">
                <a:solidFill>
                  <a:schemeClr val="tx1"/>
                </a:solidFill>
                <a:effectLst/>
                <a:latin typeface="+mn-lt"/>
                <a:ea typeface="+mn-ea"/>
                <a:cs typeface="+mn-cs"/>
              </a:rPr>
              <a:t>## dataset Glucose2 of package </a:t>
            </a:r>
            <a:r>
              <a:rPr lang="en-US" sz="1200" b="0" i="0" kern="1200" dirty="0" err="1" smtClean="0">
                <a:solidFill>
                  <a:schemeClr val="tx1"/>
                </a:solidFill>
                <a:effectLst/>
                <a:latin typeface="+mn-lt"/>
                <a:ea typeface="+mn-ea"/>
                <a:cs typeface="+mn-cs"/>
              </a:rPr>
              <a:t>nlme</a:t>
            </a:r>
            <a:r>
              <a:rPr lang="en-US" dirty="0" smtClean="0"/>
              <a:t/>
            </a:r>
            <a:br>
              <a:rPr lang="en-US" dirty="0" smtClean="0"/>
            </a:br>
            <a:r>
              <a:rPr lang="en-US" sz="1200" b="0" i="0" kern="1200" dirty="0" smtClean="0">
                <a:solidFill>
                  <a:schemeClr val="tx1"/>
                </a:solidFill>
                <a:effectLst/>
                <a:latin typeface="+mn-lt"/>
                <a:ea typeface="+mn-ea"/>
                <a:cs typeface="+mn-cs"/>
              </a:rPr>
              <a:t>require(</a:t>
            </a:r>
            <a:r>
              <a:rPr lang="en-US" sz="1200" b="0" i="0" kern="1200" dirty="0" err="1" smtClean="0">
                <a:solidFill>
                  <a:schemeClr val="tx1"/>
                </a:solidFill>
                <a:effectLst/>
                <a:latin typeface="+mn-lt"/>
                <a:ea typeface="+mn-ea"/>
                <a:cs typeface="+mn-cs"/>
              </a:rPr>
              <a:t>nlme</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Glucose2 &lt;- Glucose2[order(Glucose2$Subject, Glucose2$Date, Glucose2$Time),]</a:t>
            </a:r>
            <a:r>
              <a:rPr lang="en-US" dirty="0" smtClean="0"/>
              <a:t/>
            </a:r>
            <a:br>
              <a:rPr lang="en-US" dirty="0" smtClean="0"/>
            </a:br>
            <a:r>
              <a:rPr lang="en-US" sz="1200" b="0" i="0" kern="1200" dirty="0" smtClean="0">
                <a:solidFill>
                  <a:schemeClr val="tx1"/>
                </a:solidFill>
                <a:effectLst/>
                <a:latin typeface="+mn-lt"/>
                <a:ea typeface="+mn-ea"/>
                <a:cs typeface="+mn-cs"/>
              </a:rPr>
              <a:t>## adjust for pre-infusion levels measured at time points -1 and 0</a:t>
            </a:r>
            <a:r>
              <a:rPr lang="en-US" dirty="0" smtClean="0"/>
              <a:t/>
            </a:r>
            <a:br>
              <a:rPr lang="en-US" dirty="0" smtClean="0"/>
            </a:br>
            <a:r>
              <a:rPr lang="en-US" sz="1200" b="0" i="0" kern="1200" dirty="0" smtClean="0">
                <a:solidFill>
                  <a:schemeClr val="tx1"/>
                </a:solidFill>
                <a:effectLst/>
                <a:latin typeface="+mn-lt"/>
                <a:ea typeface="+mn-ea"/>
                <a:cs typeface="+mn-cs"/>
              </a:rPr>
              <a:t>data &lt;- NULL</a:t>
            </a:r>
            <a:r>
              <a:rPr lang="en-US" dirty="0" smtClean="0"/>
              <a:t/>
            </a:r>
            <a:br>
              <a:rPr lang="en-US" dirty="0" smtClean="0"/>
            </a:br>
            <a:r>
              <a:rPr lang="en-US" sz="1200" b="0" i="0" kern="1200" dirty="0" smtClean="0">
                <a:solidFill>
                  <a:schemeClr val="tx1"/>
                </a:solidFill>
                <a:effectLst/>
                <a:latin typeface="+mn-lt"/>
                <a:ea typeface="+mn-ea"/>
                <a:cs typeface="+mn-cs"/>
              </a:rPr>
              <a:t>for(</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in unique(Glucose2$Subject)){</a:t>
            </a:r>
            <a:r>
              <a:rPr lang="en-US" dirty="0" smtClean="0"/>
              <a:t/>
            </a:r>
            <a:br>
              <a:rPr lang="en-US" dirty="0" smtClean="0"/>
            </a:br>
            <a:r>
              <a:rPr lang="en-US" sz="1200" b="0" i="0" kern="1200" dirty="0" smtClean="0">
                <a:solidFill>
                  <a:schemeClr val="tx1"/>
                </a:solidFill>
                <a:effectLst/>
                <a:latin typeface="+mn-lt"/>
                <a:ea typeface="+mn-ea"/>
                <a:cs typeface="+mn-cs"/>
              </a:rPr>
              <a:t>for(j in unique(Glucose2$Date)){</a:t>
            </a:r>
            <a:r>
              <a:rPr lang="en-US" dirty="0" smtClean="0"/>
              <a:t/>
            </a:r>
            <a:br>
              <a:rPr lang="en-US" dirty="0" smtClean="0"/>
            </a:br>
            <a:r>
              <a:rPr lang="en-US" sz="1200" b="0" i="0" kern="1200" dirty="0" smtClean="0">
                <a:solidFill>
                  <a:schemeClr val="tx1"/>
                </a:solidFill>
                <a:effectLst/>
                <a:latin typeface="+mn-lt"/>
                <a:ea typeface="+mn-ea"/>
                <a:cs typeface="+mn-cs"/>
              </a:rPr>
              <a:t>temp &lt;- subset(Glucose2, Subject==</a:t>
            </a:r>
            <a:r>
              <a:rPr lang="en-US" sz="1200" b="0" i="0" kern="1200" dirty="0" err="1" smtClean="0">
                <a:solidFill>
                  <a:schemeClr val="tx1"/>
                </a:solidFill>
                <a:effectLst/>
                <a:latin typeface="+mn-lt"/>
                <a:ea typeface="+mn-ea"/>
                <a:cs typeface="+mn-cs"/>
              </a:rPr>
              <a:t>i</a:t>
            </a:r>
            <a:r>
              <a:rPr lang="en-US" sz="1200" b="0" i="0" kern="1200" dirty="0" smtClean="0">
                <a:solidFill>
                  <a:schemeClr val="tx1"/>
                </a:solidFill>
                <a:effectLst/>
                <a:latin typeface="+mn-lt"/>
                <a:ea typeface="+mn-ea"/>
                <a:cs typeface="+mn-cs"/>
              </a:rPr>
              <a:t> &amp; Date==j)</a:t>
            </a:r>
            <a:r>
              <a:rPr lang="en-US" dirty="0" smtClean="0"/>
              <a:t/>
            </a:r>
            <a:br>
              <a:rPr lang="en-US" dirty="0" smtClean="0"/>
            </a:b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 - mean(c(</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[1], </a:t>
            </a:r>
            <a:r>
              <a:rPr lang="en-US" sz="1200" b="0" i="0" kern="1200" dirty="0" err="1" smtClean="0">
                <a:solidFill>
                  <a:schemeClr val="tx1"/>
                </a:solidFill>
                <a:effectLst/>
                <a:latin typeface="+mn-lt"/>
                <a:ea typeface="+mn-ea"/>
                <a:cs typeface="+mn-cs"/>
              </a:rPr>
              <a:t>temp$glucose</a:t>
            </a:r>
            <a:r>
              <a:rPr lang="en-US" sz="1200" b="0" i="0" kern="1200" dirty="0" smtClean="0">
                <a:solidFill>
                  <a:schemeClr val="tx1"/>
                </a:solidFill>
                <a:effectLst/>
                <a:latin typeface="+mn-lt"/>
                <a:ea typeface="+mn-ea"/>
                <a:cs typeface="+mn-cs"/>
              </a:rPr>
              <a:t>[2]))</a:t>
            </a:r>
            <a:r>
              <a:rPr lang="en-US" dirty="0" smtClean="0"/>
              <a:t/>
            </a:r>
            <a:br>
              <a:rPr lang="en-US" dirty="0" smtClean="0"/>
            </a:b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a:t>
            </a:r>
            <a:r>
              <a:rPr lang="en-US" sz="1200" b="0" i="0" kern="1200" dirty="0" err="1" smtClean="0">
                <a:solidFill>
                  <a:schemeClr val="tx1"/>
                </a:solidFill>
                <a:effectLst/>
                <a:latin typeface="+mn-lt"/>
                <a:ea typeface="+mn-ea"/>
                <a:cs typeface="+mn-cs"/>
              </a:rPr>
              <a:t>ifelse</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 &lt; 0 | </a:t>
            </a:r>
            <a:r>
              <a:rPr lang="en-US" sz="1200" b="0" i="0" kern="1200" dirty="0" err="1" smtClean="0">
                <a:solidFill>
                  <a:schemeClr val="tx1"/>
                </a:solidFill>
                <a:effectLst/>
                <a:latin typeface="+mn-lt"/>
                <a:ea typeface="+mn-ea"/>
                <a:cs typeface="+mn-cs"/>
              </a:rPr>
              <a:t>temp$Time</a:t>
            </a:r>
            <a:r>
              <a:rPr lang="en-US" sz="1200" b="0" i="0" kern="1200" dirty="0" smtClean="0">
                <a:solidFill>
                  <a:schemeClr val="tx1"/>
                </a:solidFill>
                <a:effectLst/>
                <a:latin typeface="+mn-lt"/>
                <a:ea typeface="+mn-ea"/>
                <a:cs typeface="+mn-cs"/>
              </a:rPr>
              <a:t> &lt;= 0, 0, </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 handle intermediate values &gt; 0</a:t>
            </a:r>
            <a:r>
              <a:rPr lang="en-US" dirty="0" smtClean="0"/>
              <a:t/>
            </a:r>
            <a:br>
              <a:rPr lang="en-US" dirty="0" smtClean="0"/>
            </a:br>
            <a:r>
              <a:rPr lang="en-US" sz="1200" b="0" i="0" kern="1200" dirty="0" smtClean="0">
                <a:solidFill>
                  <a:schemeClr val="tx1"/>
                </a:solidFill>
                <a:effectLst/>
                <a:latin typeface="+mn-lt"/>
                <a:ea typeface="+mn-ea"/>
                <a:cs typeface="+mn-cs"/>
              </a:rPr>
              <a:t>index1 &lt;- </a:t>
            </a:r>
            <a:r>
              <a:rPr lang="en-US" sz="1200" b="0" i="0" kern="1200" dirty="0" err="1" smtClean="0">
                <a:solidFill>
                  <a:schemeClr val="tx1"/>
                </a:solidFill>
                <a:effectLst/>
                <a:latin typeface="+mn-lt"/>
                <a:ea typeface="+mn-ea"/>
                <a:cs typeface="+mn-cs"/>
              </a:rPr>
              <a:t>which.max</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index2 &lt;- </a:t>
            </a:r>
            <a:r>
              <a:rPr lang="en-US" sz="1200" b="0" i="0" kern="1200" dirty="0" err="1" smtClean="0">
                <a:solidFill>
                  <a:schemeClr val="tx1"/>
                </a:solidFill>
                <a:effectLst/>
                <a:latin typeface="+mn-lt"/>
                <a:ea typeface="+mn-ea"/>
                <a:cs typeface="+mn-cs"/>
              </a:rPr>
              <a:t>which.min</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[-c(1:index1)]) + index1</a:t>
            </a:r>
            <a:r>
              <a:rPr lang="en-US" dirty="0" smtClean="0"/>
              <a:t/>
            </a:r>
            <a:br>
              <a:rPr lang="en-US" dirty="0" smtClean="0"/>
            </a:br>
            <a:r>
              <a:rPr lang="en-US" sz="1200" b="0" i="0" kern="1200" dirty="0" smtClean="0">
                <a:solidFill>
                  <a:schemeClr val="tx1"/>
                </a:solidFill>
                <a:effectLst/>
                <a:latin typeface="+mn-lt"/>
                <a:ea typeface="+mn-ea"/>
                <a:cs typeface="+mn-cs"/>
              </a:rPr>
              <a:t>if(</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[index2]==0){</a:t>
            </a:r>
            <a:r>
              <a:rPr lang="en-US" sz="1200" b="0" i="0" kern="1200" dirty="0" err="1" smtClean="0">
                <a:solidFill>
                  <a:schemeClr val="tx1"/>
                </a:solidFill>
                <a:effectLst/>
                <a:latin typeface="+mn-lt"/>
                <a:ea typeface="+mn-ea"/>
                <a:cs typeface="+mn-cs"/>
              </a:rPr>
              <a:t>temp$Conc</a:t>
            </a:r>
            <a:r>
              <a:rPr lang="en-US" sz="1200" b="0" i="0" kern="1200" dirty="0" smtClean="0">
                <a:solidFill>
                  <a:schemeClr val="tx1"/>
                </a:solidFill>
                <a:effectLst/>
                <a:latin typeface="+mn-lt"/>
                <a:ea typeface="+mn-ea"/>
                <a:cs typeface="+mn-cs"/>
              </a:rPr>
              <a:t>[c(index2:nrow(temp))] &lt;- 0}</a:t>
            </a:r>
            <a:r>
              <a:rPr lang="en-US" dirty="0" smtClean="0"/>
              <a:t/>
            </a:r>
            <a:br>
              <a:rPr lang="en-US" dirty="0" smtClean="0"/>
            </a:br>
            <a:r>
              <a:rPr lang="en-US" sz="1200" b="0" i="0" kern="1200" dirty="0" smtClean="0">
                <a:solidFill>
                  <a:schemeClr val="tx1"/>
                </a:solidFill>
                <a:effectLst/>
                <a:latin typeface="+mn-lt"/>
                <a:ea typeface="+mn-ea"/>
                <a:cs typeface="+mn-cs"/>
              </a:rPr>
              <a:t>data &lt;- </a:t>
            </a:r>
            <a:r>
              <a:rPr lang="en-US" sz="1200" b="0" i="0" kern="1200" dirty="0" err="1" smtClean="0">
                <a:solidFill>
                  <a:schemeClr val="tx1"/>
                </a:solidFill>
                <a:effectLst/>
                <a:latin typeface="+mn-lt"/>
                <a:ea typeface="+mn-ea"/>
                <a:cs typeface="+mn-cs"/>
              </a:rPr>
              <a:t>rbind</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data,temp</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Glucose &lt;- subset(data, Time &gt;= 0,</a:t>
            </a:r>
            <a:r>
              <a:rPr lang="en-US" dirty="0" smtClean="0"/>
              <a:t/>
            </a:r>
            <a:br>
              <a:rPr lang="en-US" dirty="0" smtClean="0"/>
            </a:br>
            <a:r>
              <a:rPr lang="en-US" sz="1200" b="0" i="0" kern="1200" dirty="0" smtClean="0">
                <a:solidFill>
                  <a:schemeClr val="tx1"/>
                </a:solidFill>
                <a:effectLst/>
                <a:latin typeface="+mn-lt"/>
                <a:ea typeface="+mn-ea"/>
                <a:cs typeface="+mn-cs"/>
              </a:rPr>
              <a:t>select=c(’Subject’, ’Date’, ’Time’, ’</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names(Glucose) &lt;- c("id","date","time","</a:t>
            </a: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err="1" smtClean="0">
                <a:solidFill>
                  <a:schemeClr val="tx1"/>
                </a:solidFill>
                <a:effectLst/>
                <a:latin typeface="+mn-lt"/>
                <a:ea typeface="+mn-ea"/>
                <a:cs typeface="+mn-cs"/>
              </a:rPr>
              <a:t>Pinheiro</a:t>
            </a:r>
            <a:r>
              <a:rPr lang="en-US" sz="1200" b="0" i="0" kern="1200" dirty="0" smtClean="0">
                <a:solidFill>
                  <a:schemeClr val="tx1"/>
                </a:solidFill>
                <a:effectLst/>
                <a:latin typeface="+mn-lt"/>
                <a:ea typeface="+mn-ea"/>
                <a:cs typeface="+mn-cs"/>
              </a:rPr>
              <a:t>, J. C. and Bates, D. M. (2000), Mixed-Effects Models in S and S-PLUS, Springer, New</a:t>
            </a:r>
            <a:r>
              <a:rPr lang="en-US" dirty="0" smtClean="0"/>
              <a:t/>
            </a:r>
            <a:br>
              <a:rPr lang="en-US" dirty="0" smtClean="0"/>
            </a:br>
            <a:r>
              <a:rPr lang="en-US" sz="1200" b="0" i="0" kern="1200" dirty="0" smtClean="0">
                <a:solidFill>
                  <a:schemeClr val="tx1"/>
                </a:solidFill>
                <a:effectLst/>
                <a:latin typeface="+mn-lt"/>
                <a:ea typeface="+mn-ea"/>
                <a:cs typeface="+mn-cs"/>
              </a:rPr>
              <a:t>York. (Appendix A.10)</a:t>
            </a:r>
            <a:r>
              <a:rPr lang="en-US" dirty="0" smtClean="0"/>
              <a:t/>
            </a:r>
            <a:br>
              <a:rPr lang="en-US" dirty="0" smtClean="0"/>
            </a:br>
            <a:r>
              <a:rPr lang="en-US" sz="1200" b="0" i="0" kern="1200" dirty="0" smtClean="0">
                <a:solidFill>
                  <a:schemeClr val="tx1"/>
                </a:solidFill>
                <a:effectLst/>
                <a:latin typeface="+mn-lt"/>
                <a:ea typeface="+mn-ea"/>
                <a:cs typeface="+mn-cs"/>
              </a:rPr>
              <a:t>Hand, D. and Crowder, M. (1996), Practical Longitudinal Data Analysis, Chapman and Hall, Lon-</a:t>
            </a:r>
            <a:r>
              <a:rPr lang="en-US" dirty="0" smtClean="0"/>
              <a:t/>
            </a:r>
            <a:br>
              <a:rPr lang="en-US" dirty="0" smtClean="0"/>
            </a:br>
            <a:r>
              <a:rPr lang="en-US" sz="1200" b="0" i="0" kern="1200" dirty="0" smtClean="0">
                <a:solidFill>
                  <a:schemeClr val="tx1"/>
                </a:solidFill>
                <a:effectLst/>
                <a:latin typeface="+mn-lt"/>
                <a:ea typeface="+mn-ea"/>
                <a:cs typeface="+mn-cs"/>
              </a:rPr>
              <a:t>don.</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serial sampling design:</a:t>
            </a:r>
            <a:r>
              <a:rPr lang="en-US" dirty="0" smtClean="0"/>
              <a:t/>
            </a:r>
            <a:br>
              <a:rPr lang="en-US" dirty="0" smtClean="0"/>
            </a:br>
            <a:r>
              <a:rPr lang="en-US" sz="1200" b="0" i="0" kern="1200" dirty="0" smtClean="0">
                <a:solidFill>
                  <a:schemeClr val="tx1"/>
                </a:solidFill>
                <a:effectLst/>
                <a:latin typeface="+mn-lt"/>
                <a:ea typeface="+mn-ea"/>
                <a:cs typeface="+mn-cs"/>
              </a:rPr>
              <a:t>## example from Bailer (1988)</a:t>
            </a:r>
            <a:r>
              <a:rPr lang="en-US" dirty="0" smtClean="0"/>
              <a:t/>
            </a:r>
            <a:br>
              <a:rPr lang="en-US" dirty="0" smtClean="0"/>
            </a:br>
            <a:r>
              <a:rPr lang="en-US" sz="1200" b="0" i="0" kern="1200" dirty="0" smtClean="0">
                <a:solidFill>
                  <a:schemeClr val="tx1"/>
                </a:solidFill>
                <a:effectLst/>
                <a:latin typeface="+mn-lt"/>
                <a:ea typeface="+mn-ea"/>
                <a:cs typeface="+mn-cs"/>
              </a:rPr>
              <a:t>time &lt;- c(rep(0,4), rep(1.5,4), rep(3,4),</a:t>
            </a:r>
            <a:r>
              <a:rPr lang="en-US" dirty="0" smtClean="0"/>
              <a:t/>
            </a:r>
            <a:br>
              <a:rPr lang="en-US" dirty="0" smtClean="0"/>
            </a:br>
            <a:r>
              <a:rPr lang="en-US" sz="1200" b="0" i="0" kern="1200" dirty="0" smtClean="0">
                <a:solidFill>
                  <a:schemeClr val="tx1"/>
                </a:solidFill>
                <a:effectLst/>
                <a:latin typeface="+mn-lt"/>
                <a:ea typeface="+mn-ea"/>
                <a:cs typeface="+mn-cs"/>
              </a:rPr>
              <a:t>grp1 &lt;- c(0.0658, 0.0320, 0.0338, 0.0438,</a:t>
            </a:r>
            <a:r>
              <a:rPr lang="en-US" dirty="0" smtClean="0"/>
              <a:t/>
            </a:r>
            <a:br>
              <a:rPr lang="en-US" dirty="0" smtClean="0"/>
            </a:br>
            <a:r>
              <a:rPr lang="en-US" sz="1200" b="0" i="0" kern="1200" dirty="0" smtClean="0">
                <a:solidFill>
                  <a:schemeClr val="tx1"/>
                </a:solidFill>
                <a:effectLst/>
                <a:latin typeface="+mn-lt"/>
                <a:ea typeface="+mn-ea"/>
                <a:cs typeface="+mn-cs"/>
              </a:rPr>
              <a:t>0.0080, 0.0000, 0.0017, 0.0028,</a:t>
            </a:r>
            <a:r>
              <a:rPr lang="en-US" dirty="0" smtClean="0"/>
              <a:t/>
            </a:r>
            <a:br>
              <a:rPr lang="en-US" dirty="0" smtClean="0"/>
            </a:br>
            <a:r>
              <a:rPr lang="en-US" sz="1200" b="0" i="0" kern="1200" dirty="0" smtClean="0">
                <a:solidFill>
                  <a:schemeClr val="tx1"/>
                </a:solidFill>
                <a:effectLst/>
                <a:latin typeface="+mn-lt"/>
                <a:ea typeface="+mn-ea"/>
                <a:cs typeface="+mn-cs"/>
              </a:rPr>
              <a:t>0.0000, 0.0000, 0.0000, 0.0000,</a:t>
            </a:r>
            <a:r>
              <a:rPr lang="en-US" dirty="0" smtClean="0"/>
              <a:t/>
            </a:r>
            <a:br>
              <a:rPr lang="en-US" dirty="0" smtClean="0"/>
            </a:br>
            <a:r>
              <a:rPr lang="en-US" sz="1200" b="0" i="0" kern="1200" dirty="0" smtClean="0">
                <a:solidFill>
                  <a:schemeClr val="tx1"/>
                </a:solidFill>
                <a:effectLst/>
                <a:latin typeface="+mn-lt"/>
                <a:ea typeface="+mn-ea"/>
                <a:cs typeface="+mn-cs"/>
              </a:rPr>
              <a:t>rep(5,4), rep(8,4))</a:t>
            </a:r>
            <a:r>
              <a:rPr lang="en-US" dirty="0" smtClean="0"/>
              <a:t/>
            </a:r>
            <a:br>
              <a:rPr lang="en-US" dirty="0" smtClean="0"/>
            </a:br>
            <a:r>
              <a:rPr lang="en-US" sz="1200" b="0" i="0" kern="1200" dirty="0" smtClean="0">
                <a:solidFill>
                  <a:schemeClr val="tx1"/>
                </a:solidFill>
                <a:effectLst/>
                <a:latin typeface="+mn-lt"/>
                <a:ea typeface="+mn-ea"/>
                <a:cs typeface="+mn-cs"/>
              </a:rPr>
              <a:t>0.0059, 0.0030, 0.0084,</a:t>
            </a:r>
            <a:r>
              <a:rPr lang="en-US" dirty="0" smtClean="0"/>
              <a:t/>
            </a:r>
            <a:br>
              <a:rPr lang="en-US" dirty="0" smtClean="0"/>
            </a:br>
            <a:r>
              <a:rPr lang="en-US" sz="1200" b="0" i="0" kern="1200" dirty="0" smtClean="0">
                <a:solidFill>
                  <a:schemeClr val="tx1"/>
                </a:solidFill>
                <a:effectLst/>
                <a:latin typeface="+mn-lt"/>
                <a:ea typeface="+mn-ea"/>
                <a:cs typeface="+mn-cs"/>
              </a:rPr>
              <a:t>0.0055, 0.0000, 0.0037,</a:t>
            </a:r>
            <a:r>
              <a:rPr lang="en-US" dirty="0" smtClean="0"/>
              <a:t/>
            </a:r>
            <a:br>
              <a:rPr lang="en-US" dirty="0" smtClean="0"/>
            </a:br>
            <a:r>
              <a:rPr lang="en-US" sz="1200" b="0" i="0" kern="1200" dirty="0" smtClean="0">
                <a:solidFill>
                  <a:schemeClr val="tx1"/>
                </a:solidFill>
                <a:effectLst/>
                <a:latin typeface="+mn-lt"/>
                <a:ea typeface="+mn-ea"/>
                <a:cs typeface="+mn-cs"/>
              </a:rPr>
              <a:t>0.0000, 0.0000)</a:t>
            </a:r>
            <a:r>
              <a:rPr lang="en-US" dirty="0" smtClean="0"/>
              <a:t/>
            </a:r>
            <a:br>
              <a:rPr lang="en-US" dirty="0" smtClean="0"/>
            </a:br>
            <a:r>
              <a:rPr lang="en-US" sz="1200" b="0" i="0" kern="1200" dirty="0" smtClean="0">
                <a:solidFill>
                  <a:schemeClr val="tx1"/>
                </a:solidFill>
                <a:effectLst/>
                <a:latin typeface="+mn-lt"/>
                <a:ea typeface="+mn-ea"/>
                <a:cs typeface="+mn-cs"/>
              </a:rPr>
              <a:t>grp2 &lt;- c(0.2287, 0.3824, 0.2402, 0.2373, 0.1252, 0.0446, 0.0638,</a:t>
            </a:r>
            <a:r>
              <a:rPr lang="en-US" dirty="0" smtClean="0"/>
              <a:t/>
            </a:r>
            <a:br>
              <a:rPr lang="en-US" dirty="0" smtClean="0"/>
            </a:br>
            <a:r>
              <a:rPr lang="en-US" sz="1200" b="0" i="0" kern="1200" dirty="0" smtClean="0">
                <a:solidFill>
                  <a:schemeClr val="tx1"/>
                </a:solidFill>
                <a:effectLst/>
                <a:latin typeface="+mn-lt"/>
                <a:ea typeface="+mn-ea"/>
                <a:cs typeface="+mn-cs"/>
              </a:rPr>
              <a:t>0.0511, 0.0182, 0.0000, 0.0117, 0.0126, 0.0000, 0.0440,</a:t>
            </a:r>
            <a:r>
              <a:rPr lang="en-US" dirty="0" smtClean="0"/>
              <a:t/>
            </a:r>
            <a:br>
              <a:rPr lang="en-US" dirty="0" smtClean="0"/>
            </a:br>
            <a:r>
              <a:rPr lang="en-US" sz="1200" b="0" i="0" kern="1200" dirty="0" smtClean="0">
                <a:solidFill>
                  <a:schemeClr val="tx1"/>
                </a:solidFill>
                <a:effectLst/>
                <a:latin typeface="+mn-lt"/>
                <a:ea typeface="+mn-ea"/>
                <a:cs typeface="+mn-cs"/>
              </a:rPr>
              <a:t>0.0039, 0.0040, 0.0000, 0.0000, 0.0000, 0.0000)</a:t>
            </a:r>
            <a:r>
              <a:rPr lang="en-US" dirty="0" smtClean="0"/>
              <a:t/>
            </a:r>
            <a:br>
              <a:rPr lang="en-US" dirty="0" smtClean="0"/>
            </a:br>
            <a:r>
              <a:rPr lang="en-US" sz="1200" b="0" i="0" kern="1200" dirty="0" smtClean="0">
                <a:solidFill>
                  <a:schemeClr val="tx1"/>
                </a:solidFill>
                <a:effectLst/>
                <a:latin typeface="+mn-lt"/>
                <a:ea typeface="+mn-ea"/>
                <a:cs typeface="+mn-cs"/>
              </a:rPr>
              <a:t>grp3 &lt;- c(0.4285, 0.5180, 0.3690, 0.5428, 0.0983, 0.0928, 0.1128,</a:t>
            </a:r>
            <a:r>
              <a:rPr lang="en-US" dirty="0" smtClean="0"/>
              <a:t/>
            </a:r>
            <a:br>
              <a:rPr lang="en-US" dirty="0" smtClean="0"/>
            </a:br>
            <a:r>
              <a:rPr lang="en-US" sz="1200" b="0" i="0" kern="1200" dirty="0" smtClean="0">
                <a:solidFill>
                  <a:schemeClr val="tx1"/>
                </a:solidFill>
                <a:effectLst/>
                <a:latin typeface="+mn-lt"/>
                <a:ea typeface="+mn-ea"/>
                <a:cs typeface="+mn-cs"/>
              </a:rPr>
              <a:t>0.1157, 0.0234, 0.0311, 0.0344, 0.0349, 0.0032, 0.0052,</a:t>
            </a:r>
            <a:r>
              <a:rPr lang="en-US" dirty="0" smtClean="0"/>
              <a:t/>
            </a:r>
            <a:br>
              <a:rPr lang="en-US" dirty="0" smtClean="0"/>
            </a:br>
            <a:r>
              <a:rPr lang="en-US" sz="1200" b="0" i="0" kern="1200" dirty="0" smtClean="0">
                <a:solidFill>
                  <a:schemeClr val="tx1"/>
                </a:solidFill>
                <a:effectLst/>
                <a:latin typeface="+mn-lt"/>
                <a:ea typeface="+mn-ea"/>
                <a:cs typeface="+mn-cs"/>
              </a:rPr>
              <a:t>0.0049, 0.0000, 0.0000, 0.0000, 0.0000, 0.0000)</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Gibaldi</a:t>
            </a:r>
            <a:r>
              <a:rPr lang="en-US" sz="1200" b="0" i="0" kern="1200" dirty="0" smtClean="0">
                <a:solidFill>
                  <a:schemeClr val="tx1"/>
                </a:solidFill>
                <a:effectLst/>
                <a:latin typeface="+mn-lt"/>
                <a:ea typeface="+mn-ea"/>
                <a:cs typeface="+mn-cs"/>
              </a:rPr>
              <a:t> and Perrier (1982, page 436) for an individual AUC</a:t>
            </a:r>
            <a:r>
              <a:rPr lang="en-US" dirty="0" smtClean="0"/>
              <a:t/>
            </a:r>
            <a:br>
              <a:rPr lang="en-US" dirty="0" smtClean="0"/>
            </a:br>
            <a:r>
              <a:rPr lang="en-US" sz="1200" b="0" i="0" kern="1200" dirty="0" smtClean="0">
                <a:solidFill>
                  <a:schemeClr val="tx1"/>
                </a:solidFill>
                <a:effectLst/>
                <a:latin typeface="+mn-lt"/>
                <a:ea typeface="+mn-ea"/>
                <a:cs typeface="+mn-cs"/>
              </a:rPr>
              <a:t>time &lt;- c(0, 0.165, 0.5, 1, 1.5, 3, 5, 7.5, 10)</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c(0, 65.03, 28.69, 10.04, 4.93, 2.29, 1.36, 0.71, 0.38)</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from </a:t>
            </a:r>
            <a:r>
              <a:rPr lang="en-US" sz="1200" b="0" i="0" kern="1200" dirty="0" err="1" smtClean="0">
                <a:solidFill>
                  <a:schemeClr val="tx1"/>
                </a:solidFill>
                <a:effectLst/>
                <a:latin typeface="+mn-lt"/>
                <a:ea typeface="+mn-ea"/>
                <a:cs typeface="+mn-cs"/>
              </a:rPr>
              <a:t>Pinheiro</a:t>
            </a:r>
            <a:r>
              <a:rPr lang="en-US" sz="1200" b="0" i="0" kern="1200" dirty="0" smtClean="0">
                <a:solidFill>
                  <a:schemeClr val="tx1"/>
                </a:solidFill>
                <a:effectLst/>
                <a:latin typeface="+mn-lt"/>
                <a:ea typeface="+mn-ea"/>
                <a:cs typeface="+mn-cs"/>
              </a:rPr>
              <a:t> J.C. and Bates D.M. (2000, page 279)</a:t>
            </a:r>
            <a:r>
              <a:rPr lang="en-US" dirty="0" smtClean="0"/>
              <a:t/>
            </a:r>
            <a:br>
              <a:rPr lang="en-US" dirty="0" smtClean="0"/>
            </a:br>
            <a:r>
              <a:rPr lang="en-US" sz="1200" b="0" i="0" kern="1200" dirty="0" smtClean="0">
                <a:solidFill>
                  <a:schemeClr val="tx1"/>
                </a:solidFill>
                <a:effectLst/>
                <a:latin typeface="+mn-lt"/>
                <a:ea typeface="+mn-ea"/>
                <a:cs typeface="+mn-cs"/>
              </a:rPr>
              <a:t>#### dataset </a:t>
            </a:r>
            <a:r>
              <a:rPr lang="en-US" sz="1200" b="0" i="0" kern="1200" dirty="0" err="1" smtClean="0">
                <a:solidFill>
                  <a:schemeClr val="tx1"/>
                </a:solidFill>
                <a:effectLst/>
                <a:latin typeface="+mn-lt"/>
                <a:ea typeface="+mn-ea"/>
                <a:cs typeface="+mn-cs"/>
              </a:rPr>
              <a:t>Indometh</a:t>
            </a:r>
            <a:r>
              <a:rPr lang="en-US" sz="1200" b="0" i="0" kern="1200" dirty="0" smtClean="0">
                <a:solidFill>
                  <a:schemeClr val="tx1"/>
                </a:solidFill>
                <a:effectLst/>
                <a:latin typeface="+mn-lt"/>
                <a:ea typeface="+mn-ea"/>
                <a:cs typeface="+mn-cs"/>
              </a:rPr>
              <a:t> of package datasets</a:t>
            </a:r>
            <a:r>
              <a:rPr lang="en-US" dirty="0" smtClean="0"/>
              <a:t/>
            </a:r>
            <a:br>
              <a:rPr lang="en-US" dirty="0" smtClean="0"/>
            </a:br>
            <a:r>
              <a:rPr lang="en-US" sz="1200" b="0" i="0" kern="1200" dirty="0" smtClean="0">
                <a:solidFill>
                  <a:schemeClr val="tx1"/>
                </a:solidFill>
                <a:effectLst/>
                <a:latin typeface="+mn-lt"/>
                <a:ea typeface="+mn-ea"/>
                <a:cs typeface="+mn-cs"/>
              </a:rPr>
              <a:t>require(datasets)</a:t>
            </a:r>
            <a:r>
              <a:rPr lang="en-US" dirty="0" smtClean="0"/>
              <a:t/>
            </a:r>
            <a:br>
              <a:rPr lang="en-US" dirty="0" smtClean="0"/>
            </a:br>
            <a:r>
              <a:rPr lang="en-US" sz="1200" b="0" i="0" kern="1200" dirty="0" smtClean="0">
                <a:solidFill>
                  <a:schemeClr val="tx1"/>
                </a:solidFill>
                <a:effectLst/>
                <a:latin typeface="+mn-lt"/>
                <a:ea typeface="+mn-ea"/>
                <a:cs typeface="+mn-cs"/>
              </a:rPr>
              <a:t>data &lt;- subset(</a:t>
            </a:r>
            <a:r>
              <a:rPr lang="en-US" sz="1200" b="0" i="0" kern="1200" dirty="0" err="1" smtClean="0">
                <a:solidFill>
                  <a:schemeClr val="tx1"/>
                </a:solidFill>
                <a:effectLst/>
                <a:latin typeface="+mn-lt"/>
                <a:ea typeface="+mn-ea"/>
                <a:cs typeface="+mn-cs"/>
              </a:rPr>
              <a:t>Indometh</a:t>
            </a:r>
            <a:r>
              <a:rPr lang="en-US" sz="1200" b="0" i="0" kern="1200" dirty="0" smtClean="0">
                <a:solidFill>
                  <a:schemeClr val="tx1"/>
                </a:solidFill>
                <a:effectLst/>
                <a:latin typeface="+mn-lt"/>
                <a:ea typeface="+mn-ea"/>
                <a:cs typeface="+mn-cs"/>
              </a:rPr>
              <a:t>, Subject==2)</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example for a serial sampling data design from </a:t>
            </a:r>
            <a:r>
              <a:rPr lang="en-US" sz="1200" b="0" i="0" kern="1200" dirty="0" err="1" smtClean="0">
                <a:solidFill>
                  <a:schemeClr val="tx1"/>
                </a:solidFill>
                <a:effectLst/>
                <a:latin typeface="+mn-lt"/>
                <a:ea typeface="+mn-ea"/>
                <a:cs typeface="+mn-cs"/>
              </a:rPr>
              <a:t>Wolfsegger</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Jaki</a:t>
            </a:r>
            <a:r>
              <a:rPr lang="en-US" sz="1200" b="0" i="0" kern="1200" dirty="0" smtClean="0">
                <a:solidFill>
                  <a:schemeClr val="tx1"/>
                </a:solidFill>
                <a:effectLst/>
                <a:latin typeface="+mn-lt"/>
                <a:ea typeface="+mn-ea"/>
                <a:cs typeface="+mn-cs"/>
              </a:rPr>
              <a:t> (2009)</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&lt;- c(2.01, 2.85, 2.43, 0.85, 1.00, 0.91, 0.46, 0.35, 0.63, 0.39, 0.32,</a:t>
            </a:r>
            <a:r>
              <a:rPr lang="en-US" dirty="0" smtClean="0"/>
              <a:t/>
            </a:r>
            <a:br>
              <a:rPr lang="en-US" dirty="0" smtClean="0"/>
            </a:br>
            <a:r>
              <a:rPr lang="en-US" sz="1200" b="0" i="0" kern="1200" dirty="0" smtClean="0">
                <a:solidFill>
                  <a:schemeClr val="tx1"/>
                </a:solidFill>
                <a:effectLst/>
                <a:latin typeface="+mn-lt"/>
                <a:ea typeface="+mn-ea"/>
                <a:cs typeface="+mn-cs"/>
              </a:rPr>
              <a:t>0.45, 0.11, 0.18, 0.19, 0.08, 0.09, 0.06)</a:t>
            </a:r>
            <a:r>
              <a:rPr lang="en-US" dirty="0" smtClean="0"/>
              <a:t/>
            </a:r>
            <a:br>
              <a:rPr lang="en-US" dirty="0" smtClean="0"/>
            </a:br>
            <a:r>
              <a:rPr lang="en-US" sz="1200" b="0" i="0" kern="1200" dirty="0" smtClean="0">
                <a:solidFill>
                  <a:schemeClr val="tx1"/>
                </a:solidFill>
                <a:effectLst/>
                <a:latin typeface="+mn-lt"/>
                <a:ea typeface="+mn-ea"/>
                <a:cs typeface="+mn-cs"/>
              </a:rPr>
              <a:t>time &lt;- c(rep(5/60,3), rep(3,3), rep(6,3), rep(9,3), rep(16,3), rep(24,3))</a:t>
            </a: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Rats data frame has 126 rows and 4 columns.</a:t>
            </a:r>
            <a:r>
              <a:rPr lang="en-US" dirty="0" smtClean="0"/>
              <a:t/>
            </a:r>
            <a:br>
              <a:rPr lang="en-US" dirty="0" smtClean="0"/>
            </a:br>
            <a:r>
              <a:rPr lang="en-US" sz="1200" b="0" i="0" kern="1200" dirty="0" err="1" smtClean="0">
                <a:solidFill>
                  <a:schemeClr val="tx1"/>
                </a:solidFill>
                <a:effectLst/>
                <a:latin typeface="+mn-lt"/>
                <a:ea typeface="+mn-ea"/>
                <a:cs typeface="+mn-cs"/>
              </a:rPr>
              <a:t>Rep.tox</a:t>
            </a:r>
            <a:r>
              <a:rPr lang="en-US" dirty="0" smtClean="0"/>
              <a:t/>
            </a:r>
            <a:br>
              <a:rPr lang="en-US" dirty="0" smtClean="0"/>
            </a:br>
            <a:r>
              <a:rPr lang="en-US" sz="1200" b="0" i="0" kern="1200" dirty="0" smtClean="0">
                <a:solidFill>
                  <a:schemeClr val="tx1"/>
                </a:solidFill>
                <a:effectLst/>
                <a:latin typeface="+mn-lt"/>
                <a:ea typeface="+mn-ea"/>
                <a:cs typeface="+mn-cs"/>
              </a:rPr>
              <a:t>39</a:t>
            </a:r>
            <a:r>
              <a:rPr lang="en-US" dirty="0" smtClean="0"/>
              <a:t/>
            </a:r>
            <a:br>
              <a:rPr lang="en-US" dirty="0" smtClean="0"/>
            </a:br>
            <a:r>
              <a:rPr lang="en-US" sz="1200" b="0" i="0" kern="1200" dirty="0" smtClean="0">
                <a:solidFill>
                  <a:schemeClr val="tx1"/>
                </a:solidFill>
                <a:effectLst/>
                <a:latin typeface="+mn-lt"/>
                <a:ea typeface="+mn-ea"/>
                <a:cs typeface="+mn-cs"/>
              </a:rPr>
              <a:t>Format</a:t>
            </a:r>
            <a:r>
              <a:rPr lang="en-US" dirty="0" smtClean="0"/>
              <a:t/>
            </a:r>
            <a:br>
              <a:rPr lang="en-US" dirty="0" smtClean="0"/>
            </a:br>
            <a:r>
              <a:rPr lang="en-US" sz="1200" b="0" i="0" kern="1200" dirty="0" smtClean="0">
                <a:solidFill>
                  <a:schemeClr val="tx1"/>
                </a:solidFill>
                <a:effectLst/>
                <a:latin typeface="+mn-lt"/>
                <a:ea typeface="+mn-ea"/>
                <a:cs typeface="+mn-cs"/>
              </a:rPr>
              <a:t>This data frame contains the following columns:</a:t>
            </a:r>
            <a:r>
              <a:rPr lang="en-US" dirty="0" smtClean="0"/>
              <a:t/>
            </a:r>
            <a:br>
              <a:rPr lang="en-US" dirty="0" smtClean="0"/>
            </a:br>
            <a:r>
              <a:rPr lang="en-US" sz="1200" b="0" i="0" kern="1200" dirty="0" smtClean="0">
                <a:solidFill>
                  <a:schemeClr val="tx1"/>
                </a:solidFill>
                <a:effectLst/>
                <a:latin typeface="+mn-lt"/>
                <a:ea typeface="+mn-ea"/>
                <a:cs typeface="+mn-cs"/>
              </a:rPr>
              <a:t>id a numeric vector identifying the animal whose plasma level is measured.</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 numeric vector giving the measured plasma level (microgram/mL).</a:t>
            </a:r>
            <a:r>
              <a:rPr lang="en-US" dirty="0" smtClean="0"/>
              <a:t/>
            </a:r>
            <a:br>
              <a:rPr lang="en-US" dirty="0" smtClean="0"/>
            </a:br>
            <a:r>
              <a:rPr lang="en-US" sz="1200" b="0" i="0" kern="1200" dirty="0" smtClean="0">
                <a:solidFill>
                  <a:schemeClr val="tx1"/>
                </a:solidFill>
                <a:effectLst/>
                <a:latin typeface="+mn-lt"/>
                <a:ea typeface="+mn-ea"/>
                <a:cs typeface="+mn-cs"/>
              </a:rPr>
              <a:t>time a numeric vector giving the time since administration (hours).</a:t>
            </a:r>
            <a:r>
              <a:rPr lang="en-US" dirty="0" smtClean="0"/>
              <a:t/>
            </a:r>
            <a:br>
              <a:rPr lang="en-US" dirty="0" smtClean="0"/>
            </a:br>
            <a:r>
              <a:rPr lang="en-US" sz="1200" b="0" i="0" kern="1200" dirty="0" smtClean="0">
                <a:solidFill>
                  <a:schemeClr val="tx1"/>
                </a:solidFill>
                <a:effectLst/>
                <a:latin typeface="+mn-lt"/>
                <a:ea typeface="+mn-ea"/>
                <a:cs typeface="+mn-cs"/>
              </a:rPr>
              <a:t>dose a numeric vector indicating the dose </a:t>
            </a:r>
            <a:r>
              <a:rPr lang="en-US" sz="1200" b="0" i="0" kern="1200" dirty="0" err="1" smtClean="0">
                <a:solidFill>
                  <a:schemeClr val="tx1"/>
                </a:solidFill>
                <a:effectLst/>
                <a:latin typeface="+mn-lt"/>
                <a:ea typeface="+mn-ea"/>
                <a:cs typeface="+mn-cs"/>
              </a:rPr>
              <a:t>administred</a:t>
            </a:r>
            <a:r>
              <a:rPr lang="en-US" sz="1200" b="0" i="0" kern="1200" dirty="0" smtClean="0">
                <a:solidFill>
                  <a:schemeClr val="tx1"/>
                </a:solidFill>
                <a:effectLst/>
                <a:latin typeface="+mn-lt"/>
                <a:ea typeface="+mn-ea"/>
                <a:cs typeface="+mn-cs"/>
              </a:rPr>
              <a:t> (mg/kg).</a:t>
            </a:r>
            <a:r>
              <a:rPr lang="en-US" dirty="0" smtClean="0"/>
              <a:t/>
            </a:r>
            <a:br>
              <a:rPr lang="en-US" dirty="0" smtClean="0"/>
            </a:br>
            <a:r>
              <a:rPr lang="en-US" sz="1200" b="0" i="0" kern="1200" dirty="0" smtClean="0">
                <a:solidFill>
                  <a:schemeClr val="tx1"/>
                </a:solidFill>
                <a:effectLst/>
                <a:latin typeface="+mn-lt"/>
                <a:ea typeface="+mn-ea"/>
                <a:cs typeface="+mn-cs"/>
              </a:rPr>
              <a:t>Details</a:t>
            </a:r>
            <a:r>
              <a:rPr lang="en-US" dirty="0" smtClean="0"/>
              <a:t/>
            </a:r>
            <a:br>
              <a:rPr lang="en-US" dirty="0" smtClean="0"/>
            </a:br>
            <a:r>
              <a:rPr lang="en-US" sz="1200" b="0" i="0" kern="1200" dirty="0" smtClean="0">
                <a:solidFill>
                  <a:schemeClr val="tx1"/>
                </a:solidFill>
                <a:effectLst/>
                <a:latin typeface="+mn-lt"/>
                <a:ea typeface="+mn-ea"/>
                <a:cs typeface="+mn-cs"/>
              </a:rPr>
              <a:t>Holder et al. (1999), Table 4 describes data on the plasma levels measured at 6 time points over 24</a:t>
            </a:r>
            <a:r>
              <a:rPr lang="en-US" dirty="0" smtClean="0"/>
              <a:t/>
            </a:r>
            <a:br>
              <a:rPr lang="en-US" dirty="0" smtClean="0"/>
            </a:br>
            <a:r>
              <a:rPr lang="en-US" sz="1200" b="0" i="0" kern="1200" dirty="0" smtClean="0">
                <a:solidFill>
                  <a:schemeClr val="tx1"/>
                </a:solidFill>
                <a:effectLst/>
                <a:latin typeface="+mn-lt"/>
                <a:ea typeface="+mn-ea"/>
                <a:cs typeface="+mn-cs"/>
              </a:rPr>
              <a:t>hours for 9 female rats. The same experiment was repeated with different oral dosages.</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smtClean="0">
                <a:solidFill>
                  <a:schemeClr val="tx1"/>
                </a:solidFill>
                <a:effectLst/>
                <a:latin typeface="+mn-lt"/>
                <a:ea typeface="+mn-ea"/>
                <a:cs typeface="+mn-cs"/>
              </a:rPr>
              <a:t>Holder D. J., </a:t>
            </a:r>
            <a:r>
              <a:rPr lang="en-US" sz="1200" b="0" i="0" kern="1200" dirty="0" err="1" smtClean="0">
                <a:solidFill>
                  <a:schemeClr val="tx1"/>
                </a:solidFill>
                <a:effectLst/>
                <a:latin typeface="+mn-lt"/>
                <a:ea typeface="+mn-ea"/>
                <a:cs typeface="+mn-cs"/>
              </a:rPr>
              <a:t>Hsuan</a:t>
            </a:r>
            <a:r>
              <a:rPr lang="en-US" sz="1200" b="0" i="0" kern="1200" dirty="0" smtClean="0">
                <a:solidFill>
                  <a:schemeClr val="tx1"/>
                </a:solidFill>
                <a:effectLst/>
                <a:latin typeface="+mn-lt"/>
                <a:ea typeface="+mn-ea"/>
                <a:cs typeface="+mn-cs"/>
              </a:rPr>
              <a:t> F., Dixit R. and </a:t>
            </a:r>
            <a:r>
              <a:rPr lang="en-US" sz="1200" b="0" i="0" kern="1200" dirty="0" err="1" smtClean="0">
                <a:solidFill>
                  <a:schemeClr val="tx1"/>
                </a:solidFill>
                <a:effectLst/>
                <a:latin typeface="+mn-lt"/>
                <a:ea typeface="+mn-ea"/>
                <a:cs typeface="+mn-cs"/>
              </a:rPr>
              <a:t>Soper</a:t>
            </a:r>
            <a:r>
              <a:rPr lang="en-US" sz="1200" b="0" i="0" kern="1200" dirty="0" smtClean="0">
                <a:solidFill>
                  <a:schemeClr val="tx1"/>
                </a:solidFill>
                <a:effectLst/>
                <a:latin typeface="+mn-lt"/>
                <a:ea typeface="+mn-ea"/>
                <a:cs typeface="+mn-cs"/>
              </a:rPr>
              <a:t> K. (1999). A method for estimating and testing area</a:t>
            </a:r>
            <a:r>
              <a:rPr lang="en-US" dirty="0" smtClean="0"/>
              <a:t/>
            </a:r>
            <a:br>
              <a:rPr lang="en-US" dirty="0" smtClean="0"/>
            </a:br>
            <a:r>
              <a:rPr lang="en-US" sz="1200" b="0" i="0" kern="1200" dirty="0" smtClean="0">
                <a:solidFill>
                  <a:schemeClr val="tx1"/>
                </a:solidFill>
                <a:effectLst/>
                <a:latin typeface="+mn-lt"/>
                <a:ea typeface="+mn-ea"/>
                <a:cs typeface="+mn-cs"/>
              </a:rPr>
              <a:t>under the curve in serial sacrifice, batch, and complete data designs. Journal of Biopharmaceutical</a:t>
            </a:r>
            <a:r>
              <a:rPr lang="en-US" dirty="0" smtClean="0"/>
              <a:t/>
            </a:r>
            <a:br>
              <a:rPr lang="en-US" dirty="0" smtClean="0"/>
            </a:br>
            <a:r>
              <a:rPr lang="en-US" sz="1200" b="0" i="0" kern="1200" dirty="0" smtClean="0">
                <a:solidFill>
                  <a:schemeClr val="tx1"/>
                </a:solidFill>
                <a:effectLst/>
                <a:latin typeface="+mn-lt"/>
                <a:ea typeface="+mn-ea"/>
                <a:cs typeface="+mn-cs"/>
              </a:rPr>
              <a:t>Statistics, 9(3):451-464.</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Rep.tox</a:t>
            </a:r>
            <a:r>
              <a:rPr lang="en-US" sz="1200" b="0" i="0" kern="1200" dirty="0" smtClean="0">
                <a:solidFill>
                  <a:schemeClr val="tx1"/>
                </a:solidFill>
                <a:effectLst/>
                <a:latin typeface="+mn-lt"/>
                <a:ea typeface="+mn-ea"/>
                <a:cs typeface="+mn-cs"/>
              </a:rPr>
              <a:t> data frame has 28 rows and 4 columns and gives the plasma levels of 6 rats in a</a:t>
            </a:r>
            <a:r>
              <a:rPr lang="en-US" dirty="0" smtClean="0"/>
              <a:t/>
            </a:r>
            <a:br>
              <a:rPr lang="en-US" dirty="0" smtClean="0"/>
            </a:br>
            <a:r>
              <a:rPr lang="en-US" sz="1200" b="0" i="0" kern="1200" dirty="0" smtClean="0">
                <a:solidFill>
                  <a:schemeClr val="tx1"/>
                </a:solidFill>
                <a:effectLst/>
                <a:latin typeface="+mn-lt"/>
                <a:ea typeface="+mn-ea"/>
                <a:cs typeface="+mn-cs"/>
              </a:rPr>
              <a:t>repeated dose toxicity study.</a:t>
            </a:r>
            <a:r>
              <a:rPr lang="en-US" dirty="0" smtClean="0"/>
              <a:t/>
            </a:r>
            <a:br>
              <a:rPr lang="en-US" dirty="0" smtClean="0"/>
            </a:br>
            <a:r>
              <a:rPr lang="en-US" sz="1200" b="0" i="0" kern="1200" dirty="0" smtClean="0">
                <a:solidFill>
                  <a:schemeClr val="tx1"/>
                </a:solidFill>
                <a:effectLst/>
                <a:latin typeface="+mn-lt"/>
                <a:ea typeface="+mn-ea"/>
                <a:cs typeface="+mn-cs"/>
              </a:rPr>
              <a:t>Format</a:t>
            </a:r>
            <a:r>
              <a:rPr lang="en-US" dirty="0" smtClean="0"/>
              <a:t/>
            </a:r>
            <a:br>
              <a:rPr lang="en-US" dirty="0" smtClean="0"/>
            </a:br>
            <a:r>
              <a:rPr lang="en-US" sz="1200" b="0" i="0" kern="1200" dirty="0" smtClean="0">
                <a:solidFill>
                  <a:schemeClr val="tx1"/>
                </a:solidFill>
                <a:effectLst/>
                <a:latin typeface="+mn-lt"/>
                <a:ea typeface="+mn-ea"/>
                <a:cs typeface="+mn-cs"/>
              </a:rPr>
              <a:t>This data frame contains the following columns:</a:t>
            </a:r>
            <a:r>
              <a:rPr lang="en-US" dirty="0" smtClean="0"/>
              <a:t/>
            </a:r>
            <a:br>
              <a:rPr lang="en-US" dirty="0" smtClean="0"/>
            </a:br>
            <a:r>
              <a:rPr lang="en-US" sz="1200" b="0" i="0" kern="1200" dirty="0" smtClean="0">
                <a:solidFill>
                  <a:schemeClr val="tx1"/>
                </a:solidFill>
                <a:effectLst/>
                <a:latin typeface="+mn-lt"/>
                <a:ea typeface="+mn-ea"/>
                <a:cs typeface="+mn-cs"/>
              </a:rPr>
              <a:t>id a numeric vector identifying the animal whose plasma level is measured.</a:t>
            </a:r>
            <a:r>
              <a:rPr lang="en-US" dirty="0" smtClean="0"/>
              <a:t/>
            </a:r>
            <a:br>
              <a:rPr lang="en-US" dirty="0" smtClean="0"/>
            </a:br>
            <a:r>
              <a:rPr lang="en-US" sz="1200" b="0" i="0" kern="1200" dirty="0" err="1" smtClean="0">
                <a:solidFill>
                  <a:schemeClr val="tx1"/>
                </a:solidFill>
                <a:effectLst/>
                <a:latin typeface="+mn-lt"/>
                <a:ea typeface="+mn-ea"/>
                <a:cs typeface="+mn-cs"/>
              </a:rPr>
              <a:t>conc</a:t>
            </a:r>
            <a:r>
              <a:rPr lang="en-US" sz="1200" b="0" i="0" kern="1200" dirty="0" smtClean="0">
                <a:solidFill>
                  <a:schemeClr val="tx1"/>
                </a:solidFill>
                <a:effectLst/>
                <a:latin typeface="+mn-lt"/>
                <a:ea typeface="+mn-ea"/>
                <a:cs typeface="+mn-cs"/>
              </a:rPr>
              <a:t> a numeric vector giving the measured plasma level (IU/mL).</a:t>
            </a:r>
            <a:r>
              <a:rPr lang="en-US" dirty="0" smtClean="0"/>
              <a:t/>
            </a:r>
            <a:br>
              <a:rPr lang="en-US" dirty="0" smtClean="0"/>
            </a:br>
            <a:r>
              <a:rPr lang="en-US" sz="1200" b="0" i="0" kern="1200" dirty="0" smtClean="0">
                <a:solidFill>
                  <a:schemeClr val="tx1"/>
                </a:solidFill>
                <a:effectLst/>
                <a:latin typeface="+mn-lt"/>
                <a:ea typeface="+mn-ea"/>
                <a:cs typeface="+mn-cs"/>
              </a:rPr>
              <a:t>time a numeric vector giving the time since administration (hours).</a:t>
            </a:r>
            <a:r>
              <a:rPr lang="en-US" dirty="0" smtClean="0"/>
              <a:t/>
            </a:r>
            <a:br>
              <a:rPr lang="en-US" dirty="0" smtClean="0"/>
            </a:br>
            <a:r>
              <a:rPr lang="en-US" sz="1200" b="0" i="0" kern="1200" dirty="0" smtClean="0">
                <a:solidFill>
                  <a:schemeClr val="tx1"/>
                </a:solidFill>
                <a:effectLst/>
                <a:latin typeface="+mn-lt"/>
                <a:ea typeface="+mn-ea"/>
                <a:cs typeface="+mn-cs"/>
              </a:rPr>
              <a:t>day a numeric vector indicating the day the data were collected.</a:t>
            </a:r>
            <a:r>
              <a:rPr lang="en-US" dirty="0" smtClean="0"/>
              <a:t/>
            </a:r>
            <a:br>
              <a:rPr lang="en-US" dirty="0" smtClean="0"/>
            </a:br>
            <a:r>
              <a:rPr lang="en-US" sz="1200" b="0" i="0" kern="1200" dirty="0" smtClean="0">
                <a:solidFill>
                  <a:schemeClr val="tx1"/>
                </a:solidFill>
                <a:effectLst/>
                <a:latin typeface="+mn-lt"/>
                <a:ea typeface="+mn-ea"/>
                <a:cs typeface="+mn-cs"/>
              </a:rPr>
              <a:t>Details</a:t>
            </a:r>
            <a:r>
              <a:rPr lang="en-US" dirty="0" smtClean="0"/>
              <a:t/>
            </a:r>
            <a:br>
              <a:rPr lang="en-US" dirty="0" smtClean="0"/>
            </a:br>
            <a:r>
              <a:rPr lang="en-US" sz="1200" b="0" i="0" kern="1200" dirty="0" smtClean="0">
                <a:solidFill>
                  <a:schemeClr val="tx1"/>
                </a:solidFill>
                <a:effectLst/>
                <a:latin typeface="+mn-lt"/>
                <a:ea typeface="+mn-ea"/>
                <a:cs typeface="+mn-cs"/>
              </a:rPr>
              <a:t>In this study the compound is administered daily to 6 Rats over 14 days. Plasma levels are measured</a:t>
            </a:r>
            <a:r>
              <a:rPr lang="en-US" dirty="0" smtClean="0"/>
              <a:t/>
            </a:r>
            <a:br>
              <a:rPr lang="en-US" dirty="0" smtClean="0"/>
            </a:br>
            <a:r>
              <a:rPr lang="en-US" sz="1200" b="0" i="0" kern="1200" dirty="0" smtClean="0">
                <a:solidFill>
                  <a:schemeClr val="tx1"/>
                </a:solidFill>
                <a:effectLst/>
                <a:latin typeface="+mn-lt"/>
                <a:ea typeface="+mn-ea"/>
                <a:cs typeface="+mn-cs"/>
              </a:rPr>
              <a:t>at 7 time points over 12 hours after the first administration and after the 14th administration.</a:t>
            </a:r>
            <a:r>
              <a:rPr lang="en-US" dirty="0" smtClean="0"/>
              <a:t/>
            </a:r>
            <a:br>
              <a:rPr lang="en-US" dirty="0" smtClean="0"/>
            </a:br>
            <a:r>
              <a:rPr lang="en-US" sz="1200" b="0" i="0" kern="1200" dirty="0" smtClean="0">
                <a:solidFill>
                  <a:schemeClr val="tx1"/>
                </a:solidFill>
                <a:effectLst/>
                <a:latin typeface="+mn-lt"/>
                <a:ea typeface="+mn-ea"/>
                <a:cs typeface="+mn-cs"/>
              </a:rPr>
              <a:t>Source</a:t>
            </a:r>
            <a:r>
              <a:rPr lang="en-US" dirty="0" smtClean="0"/>
              <a:t/>
            </a:r>
            <a:br>
              <a:rPr lang="en-US" dirty="0" smtClean="0"/>
            </a:br>
            <a:r>
              <a:rPr lang="en-US" sz="1200" b="0" i="0" kern="1200" dirty="0" err="1" smtClean="0">
                <a:solidFill>
                  <a:schemeClr val="tx1"/>
                </a:solidFill>
                <a:effectLst/>
                <a:latin typeface="+mn-lt"/>
                <a:ea typeface="+mn-ea"/>
                <a:cs typeface="+mn-cs"/>
              </a:rPr>
              <a:t>Wolfsegger</a:t>
            </a:r>
            <a:r>
              <a:rPr lang="en-US" sz="1200" b="0" i="0" kern="1200" dirty="0" smtClean="0">
                <a:solidFill>
                  <a:schemeClr val="tx1"/>
                </a:solidFill>
                <a:effectLst/>
                <a:latin typeface="+mn-lt"/>
                <a:ea typeface="+mn-ea"/>
                <a:cs typeface="+mn-cs"/>
              </a:rPr>
              <a:t> M. J. and </a:t>
            </a:r>
            <a:r>
              <a:rPr lang="en-US" sz="1200" b="0" i="0" kern="1200" dirty="0" err="1" smtClean="0">
                <a:solidFill>
                  <a:schemeClr val="tx1"/>
                </a:solidFill>
                <a:effectLst/>
                <a:latin typeface="+mn-lt"/>
                <a:ea typeface="+mn-ea"/>
                <a:cs typeface="+mn-cs"/>
              </a:rPr>
              <a:t>Jaki</a:t>
            </a:r>
            <a:r>
              <a:rPr lang="en-US" sz="1200" b="0" i="0" kern="1200" dirty="0" smtClean="0">
                <a:solidFill>
                  <a:schemeClr val="tx1"/>
                </a:solidFill>
                <a:effectLst/>
                <a:latin typeface="+mn-lt"/>
                <a:ea typeface="+mn-ea"/>
                <a:cs typeface="+mn-cs"/>
              </a:rPr>
              <a:t> T. (2009) Assessing systemic drug exposure in repeated dose toxicity</a:t>
            </a:r>
            <a:r>
              <a:rPr lang="en-US" dirty="0" smtClean="0"/>
              <a:t/>
            </a:r>
            <a:br>
              <a:rPr lang="en-US" dirty="0" smtClean="0"/>
            </a:br>
            <a:r>
              <a:rPr lang="en-US" sz="1200" b="0" i="0" kern="1200" dirty="0" smtClean="0">
                <a:solidFill>
                  <a:schemeClr val="tx1"/>
                </a:solidFill>
                <a:effectLst/>
                <a:latin typeface="+mn-lt"/>
                <a:ea typeface="+mn-ea"/>
                <a:cs typeface="+mn-cs"/>
              </a:rPr>
              <a:t>studies in the case of complete and incomplete sampling. Biometrical Journal, 51(6):1017:1029.</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38</a:t>
            </a:fld>
            <a:endParaRPr lang="en-US"/>
          </a:p>
        </p:txBody>
      </p:sp>
    </p:spTree>
    <p:extLst>
      <p:ext uri="{BB962C8B-B14F-4D97-AF65-F5344CB8AC3E}">
        <p14:creationId xmlns:p14="http://schemas.microsoft.com/office/powerpoint/2010/main" val="37063014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http://www.michaeleisen.org/blog/?p=358</a:t>
            </a:r>
          </a:p>
          <a:p>
            <a:endParaRPr lang="en-US" dirty="0" smtClean="0"/>
          </a:p>
        </p:txBody>
      </p:sp>
      <p:sp>
        <p:nvSpPr>
          <p:cNvPr id="4" name="Slide Number Placeholder 3"/>
          <p:cNvSpPr>
            <a:spLocks noGrp="1"/>
          </p:cNvSpPr>
          <p:nvPr>
            <p:ph type="sldNum" sz="quarter" idx="10"/>
          </p:nvPr>
        </p:nvSpPr>
        <p:spPr/>
        <p:txBody>
          <a:bodyPr/>
          <a:lstStyle/>
          <a:p>
            <a:fld id="{85B39C42-D1B5-473C-A6F8-266F3721E74E}" type="slidenum">
              <a:rPr lang="en-US" smtClean="0"/>
              <a:pPr/>
              <a:t>39</a:t>
            </a:fld>
            <a:endParaRPr lang="en-US"/>
          </a:p>
        </p:txBody>
      </p:sp>
    </p:spTree>
    <p:extLst>
      <p:ext uri="{BB962C8B-B14F-4D97-AF65-F5344CB8AC3E}">
        <p14:creationId xmlns:p14="http://schemas.microsoft.com/office/powerpoint/2010/main" val="327521049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40</a:t>
            </a:fld>
            <a:endParaRPr lang="en-US"/>
          </a:p>
        </p:txBody>
      </p:sp>
    </p:spTree>
    <p:extLst>
      <p:ext uri="{BB962C8B-B14F-4D97-AF65-F5344CB8AC3E}">
        <p14:creationId xmlns:p14="http://schemas.microsoft.com/office/powerpoint/2010/main" val="2445652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https://wiki.ecdc.europa.eu/fem/default.aspx</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Field Epidemiology Manual</a:t>
            </a:r>
            <a:r>
              <a:rPr lang="en-US" dirty="0" smtClean="0"/>
              <a:t/>
            </a:r>
            <a:br>
              <a:rPr lang="en-US" dirty="0" smtClean="0"/>
            </a:br>
            <a:r>
              <a:rPr lang="en-US" sz="1200" b="0" i="0" kern="1200" dirty="0" smtClean="0">
                <a:solidFill>
                  <a:schemeClr val="tx1"/>
                </a:solidFill>
                <a:effectLst/>
                <a:latin typeface="+mn-lt"/>
                <a:ea typeface="+mn-ea"/>
                <a:cs typeface="+mn-cs"/>
              </a:rPr>
              <a:t>The Field Epidemiology Manual provides a set of core training materials reflecting the essential competencies required by intervention epidemiologists.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41</a:t>
            </a:fld>
            <a:endParaRPr lang="en-US"/>
          </a:p>
        </p:txBody>
      </p:sp>
    </p:spTree>
    <p:extLst>
      <p:ext uri="{BB962C8B-B14F-4D97-AF65-F5344CB8AC3E}">
        <p14:creationId xmlns:p14="http://schemas.microsoft.com/office/powerpoint/2010/main" val="107483203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On the Delayed Ross–Macdonald Model for Malaria Transmission</a:t>
            </a:r>
          </a:p>
          <a:p>
            <a:endParaRPr lang="en-US" dirty="0" smtClean="0"/>
          </a:p>
          <a:p>
            <a:r>
              <a:rPr lang="en-US" dirty="0" smtClean="0"/>
              <a:t>Also,</a:t>
            </a:r>
          </a:p>
          <a:p>
            <a:r>
              <a:rPr lang="en-US" dirty="0" smtClean="0"/>
              <a:t>http://blogs.plos.org/speakingofmedicine/2012/04/05/exploring-the-history-of-malaria-transmission-modeling/</a:t>
            </a:r>
          </a:p>
          <a:p>
            <a:r>
              <a:rPr lang="en-US" dirty="0" smtClean="0"/>
              <a:t>-----------</a:t>
            </a:r>
          </a:p>
          <a:p>
            <a:r>
              <a:rPr lang="en-US" sz="1200" b="0" i="0" u="none" strike="noStrike" kern="1200" dirty="0" smtClean="0">
                <a:solidFill>
                  <a:schemeClr val="tx1"/>
                </a:solidFill>
                <a:effectLst/>
                <a:latin typeface="+mn-lt"/>
                <a:ea typeface="+mn-ea"/>
                <a:cs typeface="+mn-cs"/>
                <a:hlinkClick r:id="rId3"/>
              </a:rPr>
              <a:t>http://onlinelibrary.wiley.com/doi/10.1111/j.1939-7445.2011.00104.x/pdf</a:t>
            </a:r>
            <a:endParaRPr lang="en-US" sz="1200" b="0" i="0" u="none" strike="noStrike" kern="1200" dirty="0" smtClean="0">
              <a:solidFill>
                <a:schemeClr val="tx1"/>
              </a:solidFill>
              <a:effectLst/>
              <a:latin typeface="+mn-lt"/>
              <a:ea typeface="+mn-ea"/>
              <a:cs typeface="+mn-cs"/>
            </a:endParaRPr>
          </a:p>
          <a:p>
            <a:r>
              <a:rPr lang="en-US" sz="1200" b="0" i="0" u="none" strike="noStrike" kern="1200" dirty="0" smtClean="0">
                <a:solidFill>
                  <a:schemeClr val="tx1"/>
                </a:solidFill>
                <a:effectLst/>
                <a:latin typeface="+mn-lt"/>
                <a:ea typeface="+mn-ea"/>
                <a:cs typeface="+mn-cs"/>
              </a:rPr>
              <a:t>Natural Resource</a:t>
            </a:r>
            <a:r>
              <a:rPr lang="en-US" sz="1200" b="0" i="0" u="none" strike="noStrike" kern="1200" baseline="0" dirty="0" smtClean="0">
                <a:solidFill>
                  <a:schemeClr val="tx1"/>
                </a:solidFill>
                <a:effectLst/>
                <a:latin typeface="+mn-lt"/>
                <a:ea typeface="+mn-ea"/>
                <a:cs typeface="+mn-cs"/>
              </a:rPr>
              <a:t> Modeling</a:t>
            </a:r>
            <a:r>
              <a:rPr lang="en-US" dirty="0" smtClean="0"/>
              <a:t/>
            </a:r>
            <a:br>
              <a:rPr lang="en-US" dirty="0" smtClean="0"/>
            </a:br>
            <a:r>
              <a:rPr lang="en-US" sz="1200" b="0" i="0" kern="1200" dirty="0" err="1" smtClean="0">
                <a:solidFill>
                  <a:schemeClr val="tx1"/>
                </a:solidFill>
                <a:effectLst/>
                <a:latin typeface="+mn-lt"/>
                <a:ea typeface="+mn-ea"/>
                <a:cs typeface="+mn-cs"/>
              </a:rPr>
              <a:t>Vol</a:t>
            </a:r>
            <a:r>
              <a:rPr lang="en-US" sz="1200" b="0" i="0" kern="1200" dirty="0" smtClean="0">
                <a:solidFill>
                  <a:schemeClr val="tx1"/>
                </a:solidFill>
                <a:effectLst/>
                <a:latin typeface="+mn-lt"/>
                <a:ea typeface="+mn-ea"/>
                <a:cs typeface="+mn-cs"/>
              </a:rPr>
              <a:t> 25, Number 1, February 2012</a:t>
            </a:r>
          </a:p>
          <a:p>
            <a:r>
              <a:rPr lang="en-US" sz="1200" b="0" i="0" kern="1200" dirty="0" smtClean="0">
                <a:solidFill>
                  <a:schemeClr val="tx1"/>
                </a:solidFill>
                <a:effectLst/>
                <a:latin typeface="+mn-lt"/>
                <a:ea typeface="+mn-ea"/>
                <a:cs typeface="+mn-cs"/>
              </a:rPr>
              <a:t>MATHEMATICAL MODELING OF VIRAL ZOONOSES IN WILDLIFE</a:t>
            </a:r>
            <a:r>
              <a:rPr lang="en-US" dirty="0" smtClean="0"/>
              <a:t/>
            </a:r>
            <a:br>
              <a:rPr lang="en-US" dirty="0" smtClean="0"/>
            </a:br>
            <a:r>
              <a:rPr lang="en-US" sz="1200" b="0" i="0" kern="1200" dirty="0" smtClean="0">
                <a:solidFill>
                  <a:schemeClr val="tx1"/>
                </a:solidFill>
                <a:effectLst/>
                <a:latin typeface="+mn-lt"/>
                <a:ea typeface="+mn-ea"/>
                <a:cs typeface="+mn-cs"/>
              </a:rPr>
              <a:t>L. J. S. ALLEN∗</a:t>
            </a:r>
            <a:r>
              <a:rPr lang="en-US" dirty="0" smtClean="0"/>
              <a:t/>
            </a:r>
            <a:br>
              <a:rPr lang="en-US" dirty="0" smtClean="0"/>
            </a:br>
            <a:r>
              <a:rPr lang="en-US" sz="1200" b="0" i="0" kern="1200" dirty="0" smtClean="0">
                <a:solidFill>
                  <a:schemeClr val="tx1"/>
                </a:solidFill>
                <a:effectLst/>
                <a:latin typeface="+mn-lt"/>
                <a:ea typeface="+mn-ea"/>
                <a:cs typeface="+mn-cs"/>
              </a:rPr>
              <a:t>Department of Mathematics and Statistics, Texas Tech University,</a:t>
            </a:r>
            <a:r>
              <a:rPr lang="en-US" dirty="0" smtClean="0"/>
              <a:t/>
            </a:r>
            <a:br>
              <a:rPr lang="en-US" dirty="0" smtClean="0"/>
            </a:br>
            <a:r>
              <a:rPr lang="en-US" sz="1200" b="0" i="0" kern="1200" dirty="0" smtClean="0">
                <a:solidFill>
                  <a:schemeClr val="tx1"/>
                </a:solidFill>
                <a:effectLst/>
                <a:latin typeface="+mn-lt"/>
                <a:ea typeface="+mn-ea"/>
                <a:cs typeface="+mn-cs"/>
              </a:rPr>
              <a:t>Lubbock, TX 79409</a:t>
            </a:r>
            <a:r>
              <a:rPr lang="en-US" dirty="0" smtClean="0"/>
              <a:t/>
            </a:r>
            <a:br>
              <a:rPr lang="en-US" dirty="0" smtClean="0"/>
            </a:br>
            <a:r>
              <a:rPr lang="en-US" sz="1200" b="0" i="0" kern="1200" dirty="0" smtClean="0">
                <a:solidFill>
                  <a:schemeClr val="tx1"/>
                </a:solidFill>
                <a:effectLst/>
                <a:latin typeface="+mn-lt"/>
                <a:ea typeface="+mn-ea"/>
                <a:cs typeface="+mn-cs"/>
              </a:rPr>
              <a:t>E-mail: </a:t>
            </a:r>
            <a:r>
              <a:rPr lang="en-US" sz="1200" b="0" i="0" u="none" strike="noStrike" kern="1200" dirty="0" smtClean="0">
                <a:solidFill>
                  <a:schemeClr val="tx1"/>
                </a:solidFill>
                <a:effectLst/>
                <a:latin typeface="+mn-lt"/>
                <a:ea typeface="+mn-ea"/>
                <a:cs typeface="+mn-cs"/>
              </a:rPr>
              <a:t>linda.j.allen@ttu.edu</a:t>
            </a:r>
            <a:r>
              <a:rPr lang="en-US" dirty="0" smtClean="0"/>
              <a:t/>
            </a:r>
            <a:br>
              <a:rPr lang="en-US" dirty="0" smtClean="0"/>
            </a:br>
            <a:r>
              <a:rPr lang="en-US" sz="1200" b="0" i="0" kern="1200" dirty="0" smtClean="0">
                <a:solidFill>
                  <a:schemeClr val="tx1"/>
                </a:solidFill>
                <a:effectLst/>
                <a:latin typeface="+mn-lt"/>
                <a:ea typeface="+mn-ea"/>
                <a:cs typeface="+mn-cs"/>
              </a:rPr>
              <a:t>V. L. BROWN</a:t>
            </a:r>
            <a:r>
              <a:rPr lang="en-US" dirty="0" smtClean="0"/>
              <a:t/>
            </a:r>
            <a:br>
              <a:rPr lang="en-US" dirty="0" smtClean="0"/>
            </a:br>
            <a:r>
              <a:rPr lang="en-US" sz="1200" b="0" i="0" kern="1200" dirty="0" smtClean="0">
                <a:solidFill>
                  <a:schemeClr val="tx1"/>
                </a:solidFill>
                <a:effectLst/>
                <a:latin typeface="+mn-lt"/>
                <a:ea typeface="+mn-ea"/>
                <a:cs typeface="+mn-cs"/>
              </a:rPr>
              <a:t>Department of Ecology and Evolutionary Biology, University of</a:t>
            </a:r>
            <a:r>
              <a:rPr lang="en-US" dirty="0" smtClean="0"/>
              <a:t/>
            </a:r>
            <a:br>
              <a:rPr lang="en-US" dirty="0" smtClean="0"/>
            </a:br>
            <a:r>
              <a:rPr lang="en-US" sz="1200" b="0" i="0" kern="1200" dirty="0" smtClean="0">
                <a:solidFill>
                  <a:schemeClr val="tx1"/>
                </a:solidFill>
                <a:effectLst/>
                <a:latin typeface="+mn-lt"/>
                <a:ea typeface="+mn-ea"/>
                <a:cs typeface="+mn-cs"/>
              </a:rPr>
              <a:t>and many others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42</a:t>
            </a:fld>
            <a:endParaRPr lang="en-US"/>
          </a:p>
        </p:txBody>
      </p:sp>
    </p:spTree>
    <p:extLst>
      <p:ext uri="{BB962C8B-B14F-4D97-AF65-F5344CB8AC3E}">
        <p14:creationId xmlns:p14="http://schemas.microsoft.com/office/powerpoint/2010/main" val="3725487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http://en.wikipedia.org/wiki/Functional_response</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Holling's</a:t>
            </a:r>
            <a:r>
              <a:rPr lang="en-US" sz="1200" b="0" i="0" kern="1200" dirty="0" smtClean="0">
                <a:solidFill>
                  <a:schemeClr val="tx1"/>
                </a:solidFill>
                <a:effectLst/>
                <a:latin typeface="+mn-lt"/>
                <a:ea typeface="+mn-ea"/>
                <a:cs typeface="+mn-cs"/>
              </a:rPr>
              <a:t> type I, II, and III.</a:t>
            </a:r>
          </a:p>
          <a:p>
            <a:r>
              <a:rPr lang="en-US" sz="1200" b="0" i="0" kern="1200" dirty="0" smtClean="0">
                <a:solidFill>
                  <a:schemeClr val="tx1"/>
                </a:solidFill>
                <a:effectLst/>
                <a:latin typeface="+mn-lt"/>
                <a:ea typeface="+mn-ea"/>
                <a:cs typeface="+mn-cs"/>
              </a:rPr>
              <a:t>----------</a:t>
            </a:r>
          </a:p>
          <a:p>
            <a:r>
              <a:rPr lang="en-US" sz="1200" b="0" i="0" kern="1200" dirty="0" smtClean="0">
                <a:solidFill>
                  <a:schemeClr val="tx1"/>
                </a:solidFill>
                <a:effectLst/>
                <a:latin typeface="+mn-lt"/>
                <a:ea typeface="+mn-ea"/>
                <a:cs typeface="+mn-cs"/>
              </a:rPr>
              <a:t>[PDF]</a:t>
            </a:r>
            <a:r>
              <a:rPr lang="en-US" dirty="0" smtClean="0"/>
              <a:t/>
            </a:r>
            <a:br>
              <a:rPr lang="en-US" dirty="0" smtClean="0"/>
            </a:br>
            <a:r>
              <a:rPr lang="en-US" sz="1200" b="0" i="0" kern="1200" dirty="0" smtClean="0">
                <a:solidFill>
                  <a:schemeClr val="tx1"/>
                </a:solidFill>
                <a:effectLst/>
                <a:latin typeface="+mn-lt"/>
                <a:ea typeface="+mn-ea"/>
                <a:cs typeface="+mn-cs"/>
              </a:rPr>
              <a:t>Modelling prey-predator interactions</a:t>
            </a:r>
            <a:r>
              <a:rPr lang="en-US" dirty="0" smtClean="0"/>
              <a:t/>
            </a:r>
            <a:br>
              <a:rPr lang="en-US" dirty="0" smtClean="0"/>
            </a:br>
            <a:r>
              <a:rPr lang="en-US" sz="1200" b="0" i="0" kern="1200" dirty="0" smtClean="0">
                <a:solidFill>
                  <a:schemeClr val="tx1"/>
                </a:solidFill>
                <a:effectLst/>
                <a:latin typeface="+mn-lt"/>
                <a:ea typeface="+mn-ea"/>
                <a:cs typeface="+mn-cs"/>
              </a:rPr>
              <a:t>Note that 'Goal Seek' in Excel, </a:t>
            </a:r>
            <a:r>
              <a:rPr lang="en-US" sz="1200" b="0" i="0" kern="1200" dirty="0" err="1" smtClean="0">
                <a:solidFill>
                  <a:schemeClr val="tx1"/>
                </a:solidFill>
                <a:effectLst/>
                <a:latin typeface="+mn-lt"/>
                <a:ea typeface="+mn-ea"/>
                <a:cs typeface="+mn-cs"/>
              </a:rPr>
              <a:t>StarOffice</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OpenOffice</a:t>
            </a:r>
            <a:r>
              <a:rPr lang="en-US" sz="1200" b="0" i="0" kern="1200" dirty="0" smtClean="0">
                <a:solidFill>
                  <a:schemeClr val="tx1"/>
                </a:solidFill>
                <a:effectLst/>
                <a:latin typeface="+mn-lt"/>
                <a:ea typeface="+mn-ea"/>
                <a:cs typeface="+mn-cs"/>
              </a:rPr>
              <a:t> is not equivalent to .... Save. The settings for Solver are the same as for the first model. ...</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www.wcsmalaysia.org/analysis/PDF/Wolf_kill_rates.pdf</a:t>
            </a:r>
            <a:r>
              <a:rPr lang="en-US" sz="1200" b="0" i="0" kern="1200" dirty="0" smtClean="0">
                <a:solidFill>
                  <a:schemeClr val="tx1"/>
                </a:solidFill>
                <a:effectLst/>
                <a:latin typeface="+mn-lt"/>
                <a:ea typeface="+mn-ea"/>
                <a:cs typeface="+mn-cs"/>
              </a:rPr>
              <a:t> - Similar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43</a:t>
            </a:fld>
            <a:endParaRPr lang="en-US"/>
          </a:p>
        </p:txBody>
      </p:sp>
    </p:spTree>
    <p:extLst>
      <p:ext uri="{BB962C8B-B14F-4D97-AF65-F5344CB8AC3E}">
        <p14:creationId xmlns:p14="http://schemas.microsoft.com/office/powerpoint/2010/main" val="151042442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0000" lnSpcReduction="20000"/>
          </a:bodyPr>
          <a:lstStyle/>
          <a:p>
            <a:r>
              <a:rPr lang="en-US" sz="1200" b="1" i="0" kern="1200" dirty="0" smtClean="0">
                <a:solidFill>
                  <a:schemeClr val="tx1"/>
                </a:solidFill>
                <a:effectLst/>
                <a:latin typeface="+mn-lt"/>
                <a:ea typeface="+mn-ea"/>
                <a:cs typeface="+mn-cs"/>
              </a:rPr>
              <a:t>Interactive Exploration of a Dynamical System</a:t>
            </a:r>
          </a:p>
          <a:p>
            <a:r>
              <a:rPr lang="en-US" sz="1200" b="0" i="0" kern="1200" dirty="0" smtClean="0">
                <a:solidFill>
                  <a:schemeClr val="tx1"/>
                </a:solidFill>
                <a:effectLst/>
                <a:latin typeface="+mn-lt"/>
                <a:ea typeface="+mn-ea"/>
                <a:cs typeface="+mn-cs"/>
              </a:rPr>
              <a:t>from </a:t>
            </a:r>
            <a:r>
              <a:rPr lang="en-US" sz="1200" b="1" i="0" u="none" strike="noStrike" kern="1200" dirty="0" smtClean="0">
                <a:solidFill>
                  <a:schemeClr val="tx1"/>
                </a:solidFill>
                <a:effectLst/>
                <a:latin typeface="+mn-lt"/>
                <a:ea typeface="+mn-ea"/>
                <a:cs typeface="+mn-cs"/>
                <a:hlinkClick r:id="rId3"/>
              </a:rPr>
              <a:t>Bret Victor</a:t>
            </a:r>
            <a:endParaRPr lang="en-US" sz="1200" b="0" i="0" kern="1200" dirty="0" smtClean="0">
              <a:solidFill>
                <a:schemeClr val="tx1"/>
              </a:solidFill>
              <a:effectLst/>
              <a:latin typeface="+mn-lt"/>
              <a:ea typeface="+mn-ea"/>
              <a:cs typeface="+mn-cs"/>
            </a:endParaRPr>
          </a:p>
          <a:p>
            <a:r>
              <a:rPr lang="en-US" dirty="0" smtClean="0"/>
              <a:t>http://vimeo.com/23839605</a:t>
            </a:r>
          </a:p>
          <a:p>
            <a:r>
              <a:rPr lang="en-US" dirty="0" smtClean="0"/>
              <a:t>--------------------------</a:t>
            </a:r>
          </a:p>
          <a:p>
            <a:r>
              <a:rPr lang="en-US" dirty="0" smtClean="0"/>
              <a:t>delta m = +0.07 * m + -0.0028 * m * w </a:t>
            </a:r>
          </a:p>
          <a:p>
            <a:r>
              <a:rPr lang="en-US" dirty="0" smtClean="0"/>
              <a:t>delta w = -0.10 * w + +0.0001 * m * w a) Starting with 1001 moose and 25 wolves, generate about 300 years</a:t>
            </a:r>
          </a:p>
          <a:p>
            <a:endParaRPr lang="en-US" dirty="0" smtClean="0"/>
          </a:p>
          <a:p>
            <a:r>
              <a:rPr lang="en-US" dirty="0" smtClean="0"/>
              <a:t>Giordano</a:t>
            </a:r>
            <a:r>
              <a:rPr lang="en-US" baseline="0" dirty="0" smtClean="0"/>
              <a:t> et al, page 49 (3</a:t>
            </a:r>
            <a:r>
              <a:rPr lang="en-US" baseline="30000" dirty="0" smtClean="0"/>
              <a:t>rd</a:t>
            </a:r>
            <a:r>
              <a:rPr lang="en-US" baseline="0" dirty="0" smtClean="0"/>
              <a:t> edition)</a:t>
            </a:r>
          </a:p>
          <a:p>
            <a:r>
              <a:rPr lang="en-US" baseline="0" dirty="0" smtClean="0"/>
              <a:t>Delta Mice = 0.2*</a:t>
            </a:r>
            <a:r>
              <a:rPr lang="en-US" baseline="0" dirty="0" err="1" smtClean="0"/>
              <a:t>Mice_n</a:t>
            </a:r>
            <a:r>
              <a:rPr lang="en-US" baseline="0" dirty="0" smtClean="0"/>
              <a:t> – 0.001*</a:t>
            </a:r>
            <a:r>
              <a:rPr lang="en-US" baseline="0" dirty="0" err="1" smtClean="0"/>
              <a:t>Owls_n</a:t>
            </a:r>
            <a:r>
              <a:rPr lang="en-US" baseline="0" dirty="0" smtClean="0"/>
              <a:t> * </a:t>
            </a:r>
            <a:r>
              <a:rPr lang="en-US" baseline="0" dirty="0" err="1" smtClean="0"/>
              <a:t>Mice_n</a:t>
            </a:r>
            <a:endParaRPr lang="en-US" baseline="0" dirty="0" smtClean="0"/>
          </a:p>
          <a:p>
            <a:r>
              <a:rPr lang="en-US" baseline="0" dirty="0" smtClean="0"/>
              <a:t>Delta Owls = -0.3*</a:t>
            </a:r>
            <a:r>
              <a:rPr lang="en-US" baseline="0" dirty="0" err="1" smtClean="0"/>
              <a:t>Owls_n</a:t>
            </a:r>
            <a:r>
              <a:rPr lang="en-US" baseline="0" dirty="0" smtClean="0"/>
              <a:t> + 0.002*</a:t>
            </a:r>
            <a:r>
              <a:rPr lang="en-US" baseline="0" dirty="0" err="1" smtClean="0"/>
              <a:t>Owls_n</a:t>
            </a:r>
            <a:r>
              <a:rPr lang="en-US" baseline="0" dirty="0" smtClean="0"/>
              <a:t>*</a:t>
            </a:r>
            <a:r>
              <a:rPr lang="en-US" baseline="0" dirty="0" err="1" smtClean="0"/>
              <a:t>Mice_n</a:t>
            </a:r>
            <a:endParaRPr lang="en-US" baseline="0" dirty="0" smtClean="0"/>
          </a:p>
          <a:p>
            <a:r>
              <a:rPr lang="en-US" baseline="0" dirty="0" smtClean="0"/>
              <a:t>Try starting with:</a:t>
            </a:r>
            <a:endParaRPr lang="en-US" baseline="0" dirty="0"/>
          </a:p>
          <a:p>
            <a:r>
              <a:rPr lang="en-US" baseline="0" dirty="0" smtClean="0"/>
              <a:t>Case A: owls=150, mice=200</a:t>
            </a:r>
          </a:p>
          <a:p>
            <a:r>
              <a:rPr lang="en-US" baseline="0" dirty="0" smtClean="0"/>
              <a:t>Case B: Owls=150, mice=300</a:t>
            </a:r>
          </a:p>
          <a:p>
            <a:r>
              <a:rPr lang="en-US" baseline="0" dirty="0" smtClean="0"/>
              <a:t>Case C: Owls=100, Mice=200</a:t>
            </a:r>
          </a:p>
          <a:p>
            <a:r>
              <a:rPr lang="en-US" baseline="0" dirty="0" smtClean="0"/>
              <a:t>Case D: Owls=10, Mice=20</a:t>
            </a:r>
          </a:p>
          <a:p>
            <a:endParaRPr lang="en-US" baseline="0" dirty="0" smtClean="0"/>
          </a:p>
          <a:p>
            <a:r>
              <a:rPr lang="en-US" sz="1200" b="0" i="0" kern="1200" dirty="0" smtClean="0">
                <a:solidFill>
                  <a:schemeClr val="tx1"/>
                </a:solidFill>
                <a:effectLst/>
                <a:latin typeface="+mn-lt"/>
                <a:ea typeface="+mn-ea"/>
                <a:cs typeface="+mn-cs"/>
              </a:rPr>
              <a:t>UMAP Journal</a:t>
            </a:r>
            <a:r>
              <a:rPr lang="en-US" dirty="0" smtClean="0"/>
              <a:t/>
            </a:r>
            <a:br>
              <a:rPr lang="en-US" dirty="0" smtClean="0"/>
            </a:br>
            <a:r>
              <a:rPr lang="en-US" sz="1200" b="0" i="0" kern="1200" dirty="0" smtClean="0">
                <a:solidFill>
                  <a:schemeClr val="tx1"/>
                </a:solidFill>
                <a:effectLst/>
                <a:latin typeface="+mn-lt"/>
                <a:ea typeface="+mn-ea"/>
                <a:cs typeface="+mn-cs"/>
              </a:rPr>
              <a:t>Tools for Teaching 1987</a:t>
            </a: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Lotka-Volterra</a:t>
            </a:r>
            <a:r>
              <a:rPr lang="en-US" sz="1200" b="0" i="0" kern="1200" dirty="0" smtClean="0">
                <a:solidFill>
                  <a:schemeClr val="tx1"/>
                </a:solidFill>
                <a:effectLst/>
                <a:latin typeface="+mn-lt"/>
                <a:ea typeface="+mn-ea"/>
                <a:cs typeface="+mn-cs"/>
              </a:rPr>
              <a:t> Predator-Prey Model</a:t>
            </a:r>
            <a:r>
              <a:rPr lang="en-US" dirty="0" smtClean="0"/>
              <a:t/>
            </a:r>
            <a:br>
              <a:rPr lang="en-US" dirty="0" smtClean="0"/>
            </a:br>
            <a:r>
              <a:rPr lang="en-US" sz="1200" b="0" i="0" kern="1200" dirty="0" smtClean="0">
                <a:solidFill>
                  <a:schemeClr val="tx1"/>
                </a:solidFill>
                <a:effectLst/>
                <a:latin typeface="+mn-lt"/>
                <a:ea typeface="+mn-ea"/>
                <a:cs typeface="+mn-cs"/>
              </a:rPr>
              <a:t>James Morrow</a:t>
            </a:r>
            <a:r>
              <a:rPr lang="en-US" dirty="0" smtClean="0"/>
              <a:t/>
            </a:r>
            <a:br>
              <a:rPr lang="en-US" dirty="0" smtClean="0"/>
            </a:br>
            <a:r>
              <a:rPr lang="en-US" sz="1200" b="0" i="0" kern="1200" dirty="0" smtClean="0">
                <a:solidFill>
                  <a:schemeClr val="tx1"/>
                </a:solidFill>
                <a:effectLst/>
                <a:latin typeface="+mn-lt"/>
                <a:ea typeface="+mn-ea"/>
                <a:cs typeface="+mn-cs"/>
              </a:rPr>
              <a:t>UMAP Unit 675</a:t>
            </a:r>
            <a:r>
              <a:rPr lang="en-US" dirty="0" smtClean="0"/>
              <a:t/>
            </a:r>
            <a:br>
              <a:rPr lang="en-US" dirty="0" smtClean="0"/>
            </a:br>
            <a:r>
              <a:rPr lang="en-US" sz="1200" b="0" i="0" kern="1200" dirty="0" err="1" smtClean="0">
                <a:solidFill>
                  <a:schemeClr val="tx1"/>
                </a:solidFill>
                <a:effectLst/>
                <a:latin typeface="+mn-lt"/>
                <a:ea typeface="+mn-ea"/>
                <a:cs typeface="+mn-cs"/>
              </a:rPr>
              <a:t>pg</a:t>
            </a:r>
            <a:r>
              <a:rPr lang="en-US" sz="1200" b="0" i="0" kern="1200" dirty="0" smtClean="0">
                <a:solidFill>
                  <a:schemeClr val="tx1"/>
                </a:solidFill>
                <a:effectLst/>
                <a:latin typeface="+mn-lt"/>
                <a:ea typeface="+mn-ea"/>
                <a:cs typeface="+mn-cs"/>
              </a:rPr>
              <a:t> 187-206</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is the percentage growth rate for Hares,</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is the percentage growth rate for Lynx.</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190</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0.05 - 0.001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-0.03 + 0.0002 * H</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196</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0.08 - 0.002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-0.04 + 0.0002 * H</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page 197</a:t>
            </a:r>
            <a:r>
              <a:rPr lang="en-US" dirty="0" smtClean="0"/>
              <a:t/>
            </a:r>
            <a:br>
              <a:rPr lang="en-US" dirty="0" smtClean="0"/>
            </a:br>
            <a:r>
              <a:rPr lang="en-US" sz="1200" b="0" i="0" kern="1200" dirty="0" err="1" smtClean="0">
                <a:solidFill>
                  <a:schemeClr val="tx1"/>
                </a:solidFill>
                <a:effectLst/>
                <a:latin typeface="+mn-lt"/>
                <a:ea typeface="+mn-ea"/>
                <a:cs typeface="+mn-cs"/>
              </a:rPr>
              <a:t>r_H</a:t>
            </a:r>
            <a:r>
              <a:rPr lang="en-US" sz="1200" b="0" i="0" kern="1200" dirty="0" smtClean="0">
                <a:solidFill>
                  <a:schemeClr val="tx1"/>
                </a:solidFill>
                <a:effectLst/>
                <a:latin typeface="+mn-lt"/>
                <a:ea typeface="+mn-ea"/>
                <a:cs typeface="+mn-cs"/>
              </a:rPr>
              <a:t> =  0.05 - 0.002 * L</a:t>
            </a:r>
            <a:r>
              <a:rPr lang="en-US" dirty="0" smtClean="0"/>
              <a:t/>
            </a:r>
            <a:br>
              <a:rPr lang="en-US" dirty="0" smtClean="0"/>
            </a:br>
            <a:r>
              <a:rPr lang="en-US" sz="1200" b="0" i="0" kern="1200" dirty="0" err="1" smtClean="0">
                <a:solidFill>
                  <a:schemeClr val="tx1"/>
                </a:solidFill>
                <a:effectLst/>
                <a:latin typeface="+mn-lt"/>
                <a:ea typeface="+mn-ea"/>
                <a:cs typeface="+mn-cs"/>
              </a:rPr>
              <a:t>r_L</a:t>
            </a:r>
            <a:r>
              <a:rPr lang="en-US" sz="1200" b="0" i="0" kern="1200" dirty="0" smtClean="0">
                <a:solidFill>
                  <a:schemeClr val="tx1"/>
                </a:solidFill>
                <a:effectLst/>
                <a:latin typeface="+mn-lt"/>
                <a:ea typeface="+mn-ea"/>
                <a:cs typeface="+mn-cs"/>
              </a:rPr>
              <a:t> = -0.03 + 0.0001 * H</a:t>
            </a:r>
            <a:endParaRPr lang="en-US" baseline="0" dirty="0" smtClean="0"/>
          </a:p>
        </p:txBody>
      </p:sp>
      <p:sp>
        <p:nvSpPr>
          <p:cNvPr id="4" name="Slide Number Placeholder 3"/>
          <p:cNvSpPr>
            <a:spLocks noGrp="1"/>
          </p:cNvSpPr>
          <p:nvPr>
            <p:ph type="sldNum" sz="quarter" idx="10"/>
          </p:nvPr>
        </p:nvSpPr>
        <p:spPr/>
        <p:txBody>
          <a:bodyPr/>
          <a:lstStyle/>
          <a:p>
            <a:fld id="{85B39C42-D1B5-473C-A6F8-266F3721E74E}" type="slidenum">
              <a:rPr lang="en-US" smtClean="0"/>
              <a:pPr/>
              <a:t>44</a:t>
            </a:fld>
            <a:endParaRPr lang="en-US"/>
          </a:p>
        </p:txBody>
      </p:sp>
    </p:spTree>
    <p:extLst>
      <p:ext uri="{BB962C8B-B14F-4D97-AF65-F5344CB8AC3E}">
        <p14:creationId xmlns:p14="http://schemas.microsoft.com/office/powerpoint/2010/main" val="41075143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http://www.math.colostate.edu/~collins/Modeling/ch6.pdf</a:t>
            </a:r>
            <a:r>
              <a:rPr lang="en-US" dirty="0" smtClean="0"/>
              <a:t/>
            </a:r>
            <a:br>
              <a:rPr lang="en-US" dirty="0" smtClean="0"/>
            </a:br>
            <a:r>
              <a:rPr lang="en-US" dirty="0" smtClean="0"/>
              <a:t>page 23 has a damped predator-prey system</a:t>
            </a:r>
            <a:br>
              <a:rPr lang="en-US" dirty="0" smtClean="0"/>
            </a:br>
            <a:r>
              <a:rPr lang="en-US" dirty="0" smtClean="0"/>
              <a:t>fn+1 = (1 − g1)</a:t>
            </a:r>
            <a:r>
              <a:rPr lang="en-US" dirty="0" err="1" smtClean="0"/>
              <a:t>fn</a:t>
            </a:r>
            <a:r>
              <a:rPr lang="en-US" dirty="0" smtClean="0"/>
              <a:t> + c1 </a:t>
            </a:r>
            <a:r>
              <a:rPr lang="en-US" dirty="0" err="1" smtClean="0"/>
              <a:t>fn</a:t>
            </a:r>
            <a:r>
              <a:rPr lang="en-US" dirty="0" smtClean="0"/>
              <a:t> </a:t>
            </a:r>
            <a:r>
              <a:rPr lang="en-US" dirty="0" err="1" smtClean="0"/>
              <a:t>rn</a:t>
            </a:r>
            <a:r>
              <a:rPr lang="en-US" dirty="0" smtClean="0"/>
              <a:t> − d1 f^2_n (6.29)</a:t>
            </a:r>
            <a:br>
              <a:rPr lang="en-US" dirty="0" smtClean="0"/>
            </a:br>
            <a:r>
              <a:rPr lang="en-US" dirty="0" smtClean="0"/>
              <a:t>rn+1 = (1 + g2)</a:t>
            </a:r>
            <a:r>
              <a:rPr lang="en-US" dirty="0" err="1" smtClean="0"/>
              <a:t>rn</a:t>
            </a:r>
            <a:r>
              <a:rPr lang="en-US" dirty="0" smtClean="0"/>
              <a:t> − c2 </a:t>
            </a:r>
            <a:r>
              <a:rPr lang="en-US" dirty="0" err="1" smtClean="0"/>
              <a:t>fn</a:t>
            </a:r>
            <a:r>
              <a:rPr lang="en-US" dirty="0" smtClean="0"/>
              <a:t> </a:t>
            </a:r>
            <a:r>
              <a:rPr lang="en-US" dirty="0" err="1" smtClean="0"/>
              <a:t>rn</a:t>
            </a:r>
            <a:r>
              <a:rPr lang="en-US" dirty="0" smtClean="0"/>
              <a:t> − d2 r^2_n (6.30)</a:t>
            </a:r>
            <a:br>
              <a:rPr lang="en-US" dirty="0" smtClean="0"/>
            </a:br>
            <a:endParaRPr lang="en-US" dirty="0" smtClean="0"/>
          </a:p>
          <a:p>
            <a:r>
              <a:rPr lang="en-US" sz="1200" b="0" i="0" kern="1200" dirty="0" err="1" smtClean="0">
                <a:solidFill>
                  <a:schemeClr val="tx1"/>
                </a:solidFill>
                <a:effectLst/>
                <a:latin typeface="+mn-lt"/>
                <a:ea typeface="+mn-ea"/>
                <a:cs typeface="+mn-cs"/>
              </a:rPr>
              <a:t>Allee</a:t>
            </a:r>
            <a:r>
              <a:rPr lang="en-US" sz="1200" b="0" i="0" kern="1200" dirty="0" smtClean="0">
                <a:solidFill>
                  <a:schemeClr val="tx1"/>
                </a:solidFill>
                <a:effectLst/>
                <a:latin typeface="+mn-lt"/>
                <a:ea typeface="+mn-ea"/>
                <a:cs typeface="+mn-cs"/>
              </a:rPr>
              <a:t> effect: related to minimum-population model (strong </a:t>
            </a:r>
            <a:r>
              <a:rPr lang="en-US" sz="1200" b="0" i="0" kern="1200" dirty="0" err="1" smtClean="0">
                <a:solidFill>
                  <a:schemeClr val="tx1"/>
                </a:solidFill>
                <a:effectLst/>
                <a:latin typeface="+mn-lt"/>
                <a:ea typeface="+mn-ea"/>
                <a:cs typeface="+mn-cs"/>
              </a:rPr>
              <a:t>Allee</a:t>
            </a:r>
            <a:r>
              <a:rPr lang="en-US" sz="1200" b="0" i="0" kern="1200" dirty="0" smtClean="0">
                <a:solidFill>
                  <a:schemeClr val="tx1"/>
                </a:solidFill>
                <a:effectLst/>
                <a:latin typeface="+mn-lt"/>
                <a:ea typeface="+mn-ea"/>
                <a:cs typeface="+mn-cs"/>
              </a:rPr>
              <a:t> effect)</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http://en.wikipedia.org/wiki/Allee_effect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Nicholson-Bailey = discrete-time version of </a:t>
            </a:r>
            <a:r>
              <a:rPr lang="en-US" sz="1200" b="0" i="0" kern="1200" dirty="0" err="1" smtClean="0">
                <a:solidFill>
                  <a:schemeClr val="tx1"/>
                </a:solidFill>
                <a:effectLst/>
                <a:latin typeface="+mn-lt"/>
                <a:ea typeface="+mn-ea"/>
                <a:cs typeface="+mn-cs"/>
              </a:rPr>
              <a:t>Lotka-Volterra</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http://en.wikipedia.org/wiki/Nicholson%E2%80%93Bailey_model</a:t>
            </a: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6"/>
              </a:rPr>
              <a:t>http://wwx.inhs.illinois.edu/research/biocontrol/theoriesmodels/nbmodel/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Also, including a "refuge" will help stabilize the model; in discrete time, either a fixed-number or a fixed-percent refuge will stabilize it.</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7"/>
              </a:rPr>
              <a:t>http://www2.hawaii.edu/~taylor/z652/PredPreyHW2.pdf</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45</a:t>
            </a:fld>
            <a:endParaRPr lang="en-US"/>
          </a:p>
        </p:txBody>
      </p:sp>
    </p:spTree>
    <p:extLst>
      <p:ext uri="{BB962C8B-B14F-4D97-AF65-F5344CB8AC3E}">
        <p14:creationId xmlns:p14="http://schemas.microsoft.com/office/powerpoint/2010/main" val="136884275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(but not always--e.g. M/G/1 DTMC, but that's very advanced)</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8</a:t>
            </a:fld>
            <a:endParaRPr lang="en-US"/>
          </a:p>
        </p:txBody>
      </p:sp>
    </p:spTree>
    <p:extLst>
      <p:ext uri="{BB962C8B-B14F-4D97-AF65-F5344CB8AC3E}">
        <p14:creationId xmlns:p14="http://schemas.microsoft.com/office/powerpoint/2010/main" val="187203959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 that after 1 year, final temperature won’t equal initial temperature (transient</a:t>
            </a:r>
            <a:r>
              <a:rPr lang="en-US" baseline="0" dirty="0" smtClean="0"/>
              <a:t> effects). Either run it for multiple years, or re-type final temperature back into initial temperature spot.</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49</a:t>
            </a:fld>
            <a:endParaRPr lang="en-US"/>
          </a:p>
        </p:txBody>
      </p:sp>
    </p:spTree>
    <p:extLst>
      <p:ext uri="{BB962C8B-B14F-4D97-AF65-F5344CB8AC3E}">
        <p14:creationId xmlns:p14="http://schemas.microsoft.com/office/powerpoint/2010/main" val="157618532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http://www.sciencemag.org/content/293/5530/638.short</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Science </a:t>
            </a:r>
            <a:r>
              <a:rPr lang="en-US" sz="1200" b="0" i="0" u="none" strike="noStrike" kern="1200" dirty="0" smtClean="0">
                <a:solidFill>
                  <a:schemeClr val="tx1"/>
                </a:solidFill>
                <a:effectLst/>
                <a:latin typeface="+mn-lt"/>
                <a:ea typeface="+mn-ea"/>
                <a:cs typeface="+mn-cs"/>
              </a:rPr>
              <a:t>27 July 2001</a:t>
            </a:r>
            <a:r>
              <a:rPr lang="en-US" sz="1200" b="0" i="0" kern="1200" dirty="0" smtClean="0">
                <a:solidFill>
                  <a:schemeClr val="tx1"/>
                </a:solidFill>
                <a:effectLst/>
                <a:latin typeface="+mn-lt"/>
                <a:ea typeface="+mn-ea"/>
                <a:cs typeface="+mn-cs"/>
              </a:rPr>
              <a:t>:</a:t>
            </a:r>
            <a:r>
              <a:rPr lang="en-US" dirty="0" smtClean="0"/>
              <a:t/>
            </a:r>
            <a:br>
              <a:rPr lang="en-US" dirty="0" smtClean="0"/>
            </a:br>
            <a:r>
              <a:rPr lang="en-US" sz="1200" b="0" i="0" kern="1200" dirty="0" smtClean="0">
                <a:solidFill>
                  <a:schemeClr val="tx1"/>
                </a:solidFill>
                <a:effectLst/>
                <a:latin typeface="+mn-lt"/>
                <a:ea typeface="+mn-ea"/>
                <a:cs typeface="+mn-cs"/>
              </a:rPr>
              <a:t>Vol. 293 no. 5530 pp. 638-643</a:t>
            </a:r>
            <a:r>
              <a:rPr lang="en-US" dirty="0" smtClean="0"/>
              <a:t/>
            </a:r>
            <a:br>
              <a:rPr lang="en-US" dirty="0" smtClean="0"/>
            </a:br>
            <a:r>
              <a:rPr lang="en-US" sz="1200" b="0" i="0" kern="1200" dirty="0" smtClean="0">
                <a:solidFill>
                  <a:schemeClr val="tx1"/>
                </a:solidFill>
                <a:effectLst/>
                <a:latin typeface="+mn-lt"/>
                <a:ea typeface="+mn-ea"/>
                <a:cs typeface="+mn-cs"/>
              </a:rPr>
              <a:t>DOI: 10.1126/science.1062226</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Review</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Noisy Clockwork: Time Series Analysis of Population Fluctuations in Animals</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Ottar</a:t>
            </a:r>
            <a:r>
              <a:rPr lang="en-US" sz="1200" b="0" i="0" kern="1200" dirty="0" smtClean="0">
                <a:solidFill>
                  <a:schemeClr val="tx1"/>
                </a:solidFill>
                <a:effectLst/>
                <a:latin typeface="+mn-lt"/>
                <a:ea typeface="+mn-ea"/>
                <a:cs typeface="+mn-cs"/>
              </a:rPr>
              <a:t> N. Bjørnstad1,*,</a:t>
            </a:r>
            <a:r>
              <a:rPr lang="en-US" dirty="0" smtClean="0"/>
              <a:t/>
            </a:r>
            <a:br>
              <a:rPr lang="en-US" dirty="0" smtClean="0"/>
            </a:br>
            <a:r>
              <a:rPr lang="en-US" sz="1200" b="0" i="0" kern="1200" dirty="0" smtClean="0">
                <a:solidFill>
                  <a:schemeClr val="tx1"/>
                </a:solidFill>
                <a:effectLst/>
                <a:latin typeface="+mn-lt"/>
                <a:ea typeface="+mn-ea"/>
                <a:cs typeface="+mn-cs"/>
              </a:rPr>
              <a:t>    Bryan T. Grenfell2</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51</a:t>
            </a:fld>
            <a:endParaRPr lang="en-US"/>
          </a:p>
        </p:txBody>
      </p:sp>
    </p:spTree>
    <p:extLst>
      <p:ext uri="{BB962C8B-B14F-4D97-AF65-F5344CB8AC3E}">
        <p14:creationId xmlns:p14="http://schemas.microsoft.com/office/powerpoint/2010/main" val="369257671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Velocity Dependence of Aerodynamic Drag</a:t>
            </a:r>
            <a:r>
              <a:rPr lang="en-US" dirty="0" smtClean="0"/>
              <a:t/>
            </a:r>
            <a:br>
              <a:rPr lang="en-US" dirty="0" smtClean="0"/>
            </a:br>
            <a:r>
              <a:rPr lang="en-US" sz="1200" b="0" i="0" kern="1200" dirty="0" smtClean="0">
                <a:solidFill>
                  <a:schemeClr val="tx1"/>
                </a:solidFill>
                <a:effectLst/>
                <a:latin typeface="+mn-lt"/>
                <a:ea typeface="+mn-ea"/>
                <a:cs typeface="+mn-cs"/>
              </a:rPr>
              <a:t>Amer. </a:t>
            </a:r>
            <a:r>
              <a:rPr lang="en-US" sz="1200" b="0" i="0" kern="1200" dirty="0" err="1" smtClean="0">
                <a:solidFill>
                  <a:schemeClr val="tx1"/>
                </a:solidFill>
                <a:effectLst/>
                <a:latin typeface="+mn-lt"/>
                <a:ea typeface="+mn-ea"/>
                <a:cs typeface="+mn-cs"/>
              </a:rPr>
              <a:t>Math.Monthly</a:t>
            </a:r>
            <a:r>
              <a:rPr lang="en-US" sz="1200" b="0" i="0" kern="1200" dirty="0" smtClean="0">
                <a:solidFill>
                  <a:schemeClr val="tx1"/>
                </a:solidFill>
                <a:effectLst/>
                <a:latin typeface="+mn-lt"/>
                <a:ea typeface="+mn-ea"/>
                <a:cs typeface="+mn-cs"/>
              </a:rPr>
              <a:t> 106, 2(1999) </a:t>
            </a:r>
            <a:r>
              <a:rPr lang="en-US" sz="1200" b="0" i="0" kern="1200" dirty="0" err="1" smtClean="0">
                <a:solidFill>
                  <a:schemeClr val="tx1"/>
                </a:solidFill>
                <a:effectLst/>
                <a:latin typeface="+mn-lt"/>
                <a:ea typeface="+mn-ea"/>
                <a:cs typeface="+mn-cs"/>
              </a:rPr>
              <a:t>pp</a:t>
            </a:r>
            <a:r>
              <a:rPr lang="en-US" sz="1200" b="0" i="0" kern="1200" dirty="0" smtClean="0">
                <a:solidFill>
                  <a:schemeClr val="tx1"/>
                </a:solidFill>
                <a:effectLst/>
                <a:latin typeface="+mn-lt"/>
                <a:ea typeface="+mn-ea"/>
                <a:cs typeface="+mn-cs"/>
              </a:rPr>
              <a:t> 127-135</a:t>
            </a:r>
            <a:r>
              <a:rPr lang="en-US" dirty="0" smtClean="0"/>
              <a:t/>
            </a:r>
            <a:br>
              <a:rPr lang="en-US" dirty="0" smtClean="0"/>
            </a:br>
            <a:r>
              <a:rPr lang="en-US" sz="1200" b="0" i="0" kern="1200" dirty="0" smtClean="0">
                <a:solidFill>
                  <a:schemeClr val="tx1"/>
                </a:solidFill>
                <a:effectLst/>
                <a:latin typeface="+mn-lt"/>
                <a:ea typeface="+mn-ea"/>
                <a:cs typeface="+mn-cs"/>
              </a:rPr>
              <a:t>Lyle N. Long and Howard Weiss</a:t>
            </a:r>
          </a:p>
          <a:p>
            <a:r>
              <a:rPr lang="en-US" sz="1200" b="0" i="0" kern="1200" dirty="0" smtClean="0">
                <a:solidFill>
                  <a:schemeClr val="tx1"/>
                </a:solidFill>
                <a:effectLst/>
                <a:latin typeface="+mn-lt"/>
                <a:ea typeface="+mn-ea"/>
                <a:cs typeface="+mn-cs"/>
              </a:rPr>
              <a:t>-------------------------------</a:t>
            </a:r>
          </a:p>
          <a:p>
            <a:r>
              <a:rPr lang="en-US" sz="1200" b="0" i="0" u="none" strike="noStrike" kern="1200" dirty="0" smtClean="0">
                <a:solidFill>
                  <a:schemeClr val="tx1"/>
                </a:solidFill>
                <a:effectLst/>
                <a:latin typeface="+mn-lt"/>
                <a:ea typeface="+mn-ea"/>
                <a:cs typeface="+mn-cs"/>
                <a:hlinkClick r:id="rId3"/>
              </a:rPr>
              <a:t>http://www.gamasutra.com/resource_guide/20030121/jacobson_01.shtml</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http://www.lonesock.net/article/verlet.html</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A Simple Time-Corrected </a:t>
            </a:r>
            <a:r>
              <a:rPr lang="en-US" sz="1200" b="0" i="0" kern="1200" dirty="0" err="1" smtClean="0">
                <a:solidFill>
                  <a:schemeClr val="tx1"/>
                </a:solidFill>
                <a:effectLst/>
                <a:latin typeface="+mn-lt"/>
                <a:ea typeface="+mn-ea"/>
                <a:cs typeface="+mn-cs"/>
              </a:rPr>
              <a:t>Verlet</a:t>
            </a:r>
            <a:r>
              <a:rPr lang="en-US" sz="1200" b="0" i="0" kern="1200" dirty="0" smtClean="0">
                <a:solidFill>
                  <a:schemeClr val="tx1"/>
                </a:solidFill>
                <a:effectLst/>
                <a:latin typeface="+mn-lt"/>
                <a:ea typeface="+mn-ea"/>
                <a:cs typeface="+mn-cs"/>
              </a:rPr>
              <a:t> Integration Method</a:t>
            </a:r>
            <a:r>
              <a:rPr lang="en-US" dirty="0" smtClean="0"/>
              <a:t/>
            </a:r>
            <a:br>
              <a:rPr lang="en-US" dirty="0" smtClean="0"/>
            </a:br>
            <a:r>
              <a:rPr lang="en-US" sz="1200" b="0" i="0" kern="1200" dirty="0" smtClean="0">
                <a:solidFill>
                  <a:schemeClr val="tx1"/>
                </a:solidFill>
                <a:effectLst/>
                <a:latin typeface="+mn-lt"/>
                <a:ea typeface="+mn-ea"/>
                <a:cs typeface="+mn-cs"/>
              </a:rPr>
              <a:t>Jonathan "</a:t>
            </a:r>
            <a:r>
              <a:rPr lang="en-US" sz="1200" b="0" i="0" kern="1200" dirty="0" err="1" smtClean="0">
                <a:solidFill>
                  <a:schemeClr val="tx1"/>
                </a:solidFill>
                <a:effectLst/>
                <a:latin typeface="+mn-lt"/>
                <a:ea typeface="+mn-ea"/>
                <a:cs typeface="+mn-cs"/>
              </a:rPr>
              <a:t>lonesock</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Dummer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54</a:t>
            </a:fld>
            <a:endParaRPr lang="en-US"/>
          </a:p>
        </p:txBody>
      </p:sp>
    </p:spTree>
    <p:extLst>
      <p:ext uri="{BB962C8B-B14F-4D97-AF65-F5344CB8AC3E}">
        <p14:creationId xmlns:p14="http://schemas.microsoft.com/office/powerpoint/2010/main" val="410019794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Getting Drunk and Sober Again</a:t>
            </a:r>
          </a:p>
          <a:p>
            <a:r>
              <a:rPr lang="en-US" dirty="0" smtClean="0"/>
              <a:t>(includes data</a:t>
            </a:r>
            <a:r>
              <a:rPr lang="en-US" baseline="0" dirty="0" smtClean="0"/>
              <a:t> on web page)</a:t>
            </a:r>
            <a:endParaRPr lang="en-US" dirty="0" smtClean="0"/>
          </a:p>
          <a:p>
            <a:r>
              <a:rPr lang="en-US" dirty="0" smtClean="0"/>
              <a:t>https://staff.fnwi.uva.nl/a.j.p.heck/Research/alcohol/index.html</a:t>
            </a:r>
          </a:p>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56</a:t>
            </a:fld>
            <a:endParaRPr lang="en-US"/>
          </a:p>
        </p:txBody>
      </p:sp>
    </p:spTree>
    <p:extLst>
      <p:ext uri="{BB962C8B-B14F-4D97-AF65-F5344CB8AC3E}">
        <p14:creationId xmlns:p14="http://schemas.microsoft.com/office/powerpoint/2010/main" val="12160405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u="none" strike="noStrike" kern="1200" dirty="0" smtClean="0">
                <a:solidFill>
                  <a:schemeClr val="tx1"/>
                </a:solidFill>
                <a:effectLst/>
                <a:latin typeface="+mn-lt"/>
                <a:ea typeface="+mn-ea"/>
                <a:cs typeface="+mn-cs"/>
                <a:hlinkClick r:id="rId3"/>
              </a:rPr>
              <a:t>http://en.wikipedia.org/wiki/Repressilator</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The </a:t>
            </a:r>
            <a:r>
              <a:rPr lang="en-US" sz="1200" b="0" i="0" kern="1200" dirty="0" err="1" smtClean="0">
                <a:solidFill>
                  <a:schemeClr val="tx1"/>
                </a:solidFill>
                <a:effectLst/>
                <a:latin typeface="+mn-lt"/>
                <a:ea typeface="+mn-ea"/>
                <a:cs typeface="+mn-cs"/>
              </a:rPr>
              <a:t>repressilator</a:t>
            </a:r>
            <a:r>
              <a:rPr lang="en-US" sz="1200" b="0" i="0" kern="1200" dirty="0" smtClean="0">
                <a:solidFill>
                  <a:schemeClr val="tx1"/>
                </a:solidFill>
                <a:effectLst/>
                <a:latin typeface="+mn-lt"/>
                <a:ea typeface="+mn-ea"/>
                <a:cs typeface="+mn-cs"/>
              </a:rPr>
              <a:t> is a synthetic genetic regulatory network reported in a paper[1] by Michael </a:t>
            </a:r>
            <a:r>
              <a:rPr lang="en-US" sz="1200" b="0" i="0" kern="1200" dirty="0" err="1" smtClean="0">
                <a:solidFill>
                  <a:schemeClr val="tx1"/>
                </a:solidFill>
                <a:effectLst/>
                <a:latin typeface="+mn-lt"/>
                <a:ea typeface="+mn-ea"/>
                <a:cs typeface="+mn-cs"/>
              </a:rPr>
              <a:t>Elowitz</a:t>
            </a:r>
            <a:r>
              <a:rPr lang="en-US" sz="1200" b="0" i="0" kern="1200" dirty="0" smtClean="0">
                <a:solidFill>
                  <a:schemeClr val="tx1"/>
                </a:solidFill>
                <a:effectLst/>
                <a:latin typeface="+mn-lt"/>
                <a:ea typeface="+mn-ea"/>
                <a:cs typeface="+mn-cs"/>
              </a:rPr>
              <a:t> and </a:t>
            </a:r>
            <a:r>
              <a:rPr lang="en-US" sz="1200" b="0" i="0" kern="1200" dirty="0" err="1" smtClean="0">
                <a:solidFill>
                  <a:schemeClr val="tx1"/>
                </a:solidFill>
                <a:effectLst/>
                <a:latin typeface="+mn-lt"/>
                <a:ea typeface="+mn-ea"/>
                <a:cs typeface="+mn-cs"/>
              </a:rPr>
              <a:t>Stanislas</a:t>
            </a:r>
            <a:r>
              <a:rPr lang="en-US" sz="1200" b="0" i="0" kern="1200" dirty="0" smtClean="0">
                <a:solidFill>
                  <a:schemeClr val="tx1"/>
                </a:solidFill>
                <a:effectLst/>
                <a:latin typeface="+mn-lt"/>
                <a:ea typeface="+mn-ea"/>
                <a:cs typeface="+mn-cs"/>
              </a:rPr>
              <a:t> </a:t>
            </a:r>
            <a:r>
              <a:rPr lang="en-US" sz="1200" b="0" i="0" kern="1200" dirty="0" err="1" smtClean="0">
                <a:solidFill>
                  <a:schemeClr val="tx1"/>
                </a:solidFill>
                <a:effectLst/>
                <a:latin typeface="+mn-lt"/>
                <a:ea typeface="+mn-ea"/>
                <a:cs typeface="+mn-cs"/>
              </a:rPr>
              <a:t>Leibler</a:t>
            </a:r>
            <a:r>
              <a:rPr lang="en-US" sz="1200" b="0" i="0" kern="1200" dirty="0" smtClean="0">
                <a:solidFill>
                  <a:schemeClr val="tx1"/>
                </a:solidFill>
                <a:effectLst/>
                <a:latin typeface="+mn-lt"/>
                <a:ea typeface="+mn-ea"/>
                <a:cs typeface="+mn-cs"/>
              </a:rPr>
              <a:t>. This network was designed from scratch to exhibit a stable oscillation which is reported via the expression of green fluorescent protein, and hence acts like an electrical oscillator system with fixed time periods. The network was implemented in Escherichia coli using standard molecular biology methods and observations were performed that verify that the engineered colonies do indeed exhibit the desired oscillatory behavior.</a:t>
            </a:r>
            <a:r>
              <a:rPr lang="en-US" dirty="0" smtClean="0"/>
              <a:t/>
            </a:r>
            <a:br>
              <a:rPr lang="en-US" dirty="0" smtClean="0"/>
            </a:br>
            <a:r>
              <a:rPr lang="en-US" dirty="0" smtClean="0"/>
              <a:t/>
            </a:r>
            <a:br>
              <a:rPr lang="en-US" dirty="0" smtClean="0"/>
            </a:br>
            <a:r>
              <a:rPr lang="en-US" sz="1200" b="0" i="0" kern="1200" dirty="0" err="1" smtClean="0">
                <a:solidFill>
                  <a:schemeClr val="tx1"/>
                </a:solidFill>
                <a:effectLst/>
                <a:latin typeface="+mn-lt"/>
                <a:ea typeface="+mn-ea"/>
                <a:cs typeface="+mn-cs"/>
              </a:rPr>
              <a:t>Repressilator</a:t>
            </a:r>
            <a:r>
              <a:rPr lang="en-US" sz="1200" b="0" i="0" kern="1200" dirty="0" smtClean="0">
                <a:solidFill>
                  <a:schemeClr val="tx1"/>
                </a:solidFill>
                <a:effectLst/>
                <a:latin typeface="+mn-lt"/>
                <a:ea typeface="+mn-ea"/>
                <a:cs typeface="+mn-cs"/>
              </a:rPr>
              <a:t> with transcription and translation delays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57</a:t>
            </a:fld>
            <a:endParaRPr lang="en-US"/>
          </a:p>
        </p:txBody>
      </p:sp>
    </p:spTree>
    <p:extLst>
      <p:ext uri="{BB962C8B-B14F-4D97-AF65-F5344CB8AC3E}">
        <p14:creationId xmlns:p14="http://schemas.microsoft.com/office/powerpoint/2010/main" val="7920588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3"/>
              </a:rPr>
              <a:t>http://maaz.ihmc.us/rid=1231062806343_1887776999_8266/a1.%20Basic%20Dynamical%20Systems%20Overview.cmap</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4"/>
              </a:rPr>
              <a:t>http://www.ncbi.nlm.nih.gov/pmc/articles/PMC2291792/</a:t>
            </a:r>
            <a:r>
              <a:rPr lang="en-US" dirty="0" smtClean="0"/>
              <a:t/>
            </a:r>
            <a:br>
              <a:rPr lang="en-US" dirty="0" smtClean="0"/>
            </a:br>
            <a:r>
              <a:rPr lang="en-US" dirty="0" smtClean="0"/>
              <a:t/>
            </a:r>
            <a:br>
              <a:rPr lang="en-US" dirty="0" smtClean="0"/>
            </a:br>
            <a:r>
              <a:rPr lang="en-US" sz="1200" b="0" i="0" u="none" strike="noStrike" kern="1200" dirty="0" smtClean="0">
                <a:solidFill>
                  <a:schemeClr val="tx1"/>
                </a:solidFill>
                <a:effectLst/>
                <a:latin typeface="+mn-lt"/>
                <a:ea typeface="+mn-ea"/>
                <a:cs typeface="+mn-cs"/>
                <a:hlinkClick r:id="rId5"/>
              </a:rPr>
              <a:t>http://www.bad.org.tr/mate/Belgeler/Mjolsness%20-%20New%20Mathematical%20Methods%20for%20Systems%20Biology.pdf</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PDF] </a:t>
            </a:r>
            <a:r>
              <a:rPr lang="en-US" dirty="0" smtClean="0"/>
              <a:t/>
            </a:r>
            <a:br>
              <a:rPr lang="en-US" dirty="0" smtClean="0"/>
            </a:br>
            <a:r>
              <a:rPr lang="en-US" sz="1200" b="0" i="0" kern="1200" dirty="0" err="1" smtClean="0">
                <a:solidFill>
                  <a:schemeClr val="tx1"/>
                </a:solidFill>
                <a:effectLst/>
                <a:latin typeface="+mn-lt"/>
                <a:ea typeface="+mn-ea"/>
                <a:cs typeface="+mn-cs"/>
              </a:rPr>
              <a:t>VModel</a:t>
            </a:r>
            <a:r>
              <a:rPr lang="en-US" sz="1200" b="0" i="0" kern="1200" dirty="0" smtClean="0">
                <a:solidFill>
                  <a:schemeClr val="tx1"/>
                </a:solidFill>
                <a:effectLst/>
                <a:latin typeface="+mn-lt"/>
                <a:ea typeface="+mn-ea"/>
                <a:cs typeface="+mn-cs"/>
              </a:rPr>
              <a:t> - Association for the Advancement of Artificial Intelligence</a:t>
            </a:r>
            <a:r>
              <a:rPr lang="en-US" dirty="0" smtClean="0"/>
              <a:t/>
            </a:r>
            <a:br>
              <a:rPr lang="en-US" dirty="0" smtClean="0"/>
            </a:br>
            <a:r>
              <a:rPr lang="en-US" sz="1200" b="0" i="0" kern="1200" dirty="0" smtClean="0">
                <a:solidFill>
                  <a:schemeClr val="tx1"/>
                </a:solidFill>
                <a:effectLst/>
                <a:latin typeface="+mn-lt"/>
                <a:ea typeface="+mn-ea"/>
                <a:cs typeface="+mn-cs"/>
              </a:rPr>
              <a:t>aaaipress.org/</a:t>
            </a:r>
            <a:r>
              <a:rPr lang="en-US" sz="1200" b="0" i="0" kern="1200" dirty="0" err="1" smtClean="0">
                <a:solidFill>
                  <a:schemeClr val="tx1"/>
                </a:solidFill>
                <a:effectLst/>
                <a:latin typeface="+mn-lt"/>
                <a:ea typeface="+mn-ea"/>
                <a:cs typeface="+mn-cs"/>
              </a:rPr>
              <a:t>ojs</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index.php</a:t>
            </a:r>
            <a:r>
              <a:rPr lang="en-US" sz="1200" b="0" i="0" kern="1200" dirty="0" smtClean="0">
                <a:solidFill>
                  <a:schemeClr val="tx1"/>
                </a:solidFill>
                <a:effectLst/>
                <a:latin typeface="+mn-lt"/>
                <a:ea typeface="+mn-ea"/>
                <a:cs typeface="+mn-cs"/>
              </a:rPr>
              <a:t>/</a:t>
            </a:r>
            <a:r>
              <a:rPr lang="en-US" sz="1200" b="0" i="0" kern="1200" dirty="0" err="1" smtClean="0">
                <a:solidFill>
                  <a:schemeClr val="tx1"/>
                </a:solidFill>
                <a:effectLst/>
                <a:latin typeface="+mn-lt"/>
                <a:ea typeface="+mn-ea"/>
                <a:cs typeface="+mn-cs"/>
              </a:rPr>
              <a:t>aimagazine</a:t>
            </a:r>
            <a:r>
              <a:rPr lang="en-US" sz="1200" b="0" i="0" kern="1200" dirty="0" smtClean="0">
                <a:solidFill>
                  <a:schemeClr val="tx1"/>
                </a:solidFill>
                <a:effectLst/>
                <a:latin typeface="+mn-lt"/>
                <a:ea typeface="+mn-ea"/>
                <a:cs typeface="+mn-cs"/>
              </a:rPr>
              <a:t>/article/download/.../1724File Format: PDF/Adobe Acrobat - Quick View</a:t>
            </a:r>
            <a:r>
              <a:rPr lang="en-US" dirty="0" smtClean="0"/>
              <a:t/>
            </a:r>
            <a:br>
              <a:rPr lang="en-US" dirty="0" smtClean="0"/>
            </a:br>
            <a:r>
              <a:rPr lang="en-US" sz="1200" b="0" i="0" kern="1200" dirty="0" smtClean="0">
                <a:solidFill>
                  <a:schemeClr val="tx1"/>
                </a:solidFill>
                <a:effectLst/>
                <a:latin typeface="+mn-lt"/>
                <a:ea typeface="+mn-ea"/>
                <a:cs typeface="+mn-cs"/>
              </a:rPr>
              <a:t>by KD </a:t>
            </a:r>
            <a:r>
              <a:rPr lang="en-US" sz="1200" b="0" i="0" kern="1200" dirty="0" err="1" smtClean="0">
                <a:solidFill>
                  <a:schemeClr val="tx1"/>
                </a:solidFill>
                <a:effectLst/>
                <a:latin typeface="+mn-lt"/>
                <a:ea typeface="+mn-ea"/>
                <a:cs typeface="+mn-cs"/>
              </a:rPr>
              <a:t>Forbus</a:t>
            </a:r>
            <a:r>
              <a:rPr lang="en-US" sz="1200" b="0" i="0" kern="1200" dirty="0" smtClean="0">
                <a:solidFill>
                  <a:schemeClr val="tx1"/>
                </a:solidFill>
                <a:effectLst/>
                <a:latin typeface="+mn-lt"/>
                <a:ea typeface="+mn-ea"/>
                <a:cs typeface="+mn-cs"/>
              </a:rPr>
              <a:t> - 2005 - Cited by 11 - Related articles</a:t>
            </a:r>
            <a:r>
              <a:rPr lang="en-US" dirty="0" smtClean="0"/>
              <a:t/>
            </a:r>
            <a:br>
              <a:rPr lang="en-US" dirty="0" smtClean="0"/>
            </a:br>
            <a:r>
              <a:rPr lang="en-US" sz="1200" b="0" i="0" kern="1200" dirty="0" smtClean="0">
                <a:solidFill>
                  <a:schemeClr val="tx1"/>
                </a:solidFill>
                <a:effectLst/>
                <a:latin typeface="+mn-lt"/>
                <a:ea typeface="+mn-ea"/>
                <a:cs typeface="+mn-cs"/>
              </a:rPr>
              <a:t>families: concept map notations, dynamical systems ... Dynamical systems notations. Forrester's </a:t>
            </a:r>
            <a:r>
              <a:rPr lang="en-US" sz="1200" b="0" i="0" kern="1200" dirty="0" err="1" smtClean="0">
                <a:solidFill>
                  <a:schemeClr val="tx1"/>
                </a:solidFill>
                <a:effectLst/>
                <a:latin typeface="+mn-lt"/>
                <a:ea typeface="+mn-ea"/>
                <a:cs typeface="+mn-cs"/>
              </a:rPr>
              <a:t>ver</a:t>
            </a:r>
            <a:r>
              <a:rPr lang="en-US" sz="1200" b="0" i="0" kern="1200" dirty="0" smtClean="0">
                <a:solidFill>
                  <a:schemeClr val="tx1"/>
                </a:solidFill>
                <a:effectLst/>
                <a:latin typeface="+mn-lt"/>
                <a:ea typeface="+mn-ea"/>
                <a:cs typeface="+mn-cs"/>
              </a:rPr>
              <a:t> ... from concept maps and dynamical systems no- </a:t>
            </a:r>
            <a:r>
              <a:rPr lang="en-US" sz="1200" b="0" i="0" kern="1200" dirty="0" err="1" smtClean="0">
                <a:solidFill>
                  <a:schemeClr val="tx1"/>
                </a:solidFill>
                <a:effectLst/>
                <a:latin typeface="+mn-lt"/>
                <a:ea typeface="+mn-ea"/>
                <a:cs typeface="+mn-cs"/>
              </a:rPr>
              <a:t>tations</a:t>
            </a:r>
            <a:r>
              <a:rPr lang="en-US" sz="1200" b="0" i="0" kern="1200" dirty="0" smtClean="0">
                <a:solidFill>
                  <a:schemeClr val="tx1"/>
                </a:solidFill>
                <a:effectLst/>
                <a:latin typeface="+mn-lt"/>
                <a:ea typeface="+mn-ea"/>
                <a:cs typeface="+mn-cs"/>
              </a:rPr>
              <a:t> into ...</a:t>
            </a:r>
            <a:r>
              <a:rPr lang="en-US" dirty="0" smtClean="0"/>
              <a:t/>
            </a:r>
            <a:br>
              <a:rPr lang="en-US" dirty="0" smtClean="0"/>
            </a:b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61</a:t>
            </a:fld>
            <a:endParaRPr lang="en-US"/>
          </a:p>
        </p:txBody>
      </p:sp>
    </p:spTree>
    <p:extLst>
      <p:ext uri="{BB962C8B-B14F-4D97-AF65-F5344CB8AC3E}">
        <p14:creationId xmlns:p14="http://schemas.microsoft.com/office/powerpoint/2010/main" val="205497014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Yes, people and money are exactly equivalent to each other.</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13</a:t>
            </a:fld>
            <a:endParaRPr lang="en-US"/>
          </a:p>
        </p:txBody>
      </p:sp>
    </p:spTree>
    <p:extLst>
      <p:ext uri="{BB962C8B-B14F-4D97-AF65-F5344CB8AC3E}">
        <p14:creationId xmlns:p14="http://schemas.microsoft.com/office/powerpoint/2010/main" val="30943157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Tylenol half-life is 4 hours, or per-hour .5^(1/4)=84.1%</a:t>
            </a:r>
          </a:p>
          <a:p>
            <a:r>
              <a:rPr lang="en-US" dirty="0" smtClean="0"/>
              <a:t>Many medicines undergo</a:t>
            </a:r>
            <a:r>
              <a:rPr lang="en-US" baseline="0" dirty="0" smtClean="0"/>
              <a:t> approximately exponential decay,</a:t>
            </a:r>
          </a:p>
          <a:p>
            <a:r>
              <a:rPr lang="en-US" baseline="0" dirty="0" smtClean="0"/>
              <a:t>But alcohol is mostly linear decay (typical amounts overwhelm the liver).</a:t>
            </a:r>
          </a:p>
          <a:p>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15</a:t>
            </a:fld>
            <a:endParaRPr lang="en-US"/>
          </a:p>
        </p:txBody>
      </p:sp>
    </p:spTree>
    <p:extLst>
      <p:ext uri="{BB962C8B-B14F-4D97-AF65-F5344CB8AC3E}">
        <p14:creationId xmlns:p14="http://schemas.microsoft.com/office/powerpoint/2010/main" val="23148140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Could</a:t>
            </a:r>
            <a:r>
              <a:rPr lang="en-US" baseline="0" dirty="0" smtClean="0"/>
              <a:t> define </a:t>
            </a:r>
            <a:r>
              <a:rPr lang="en-US" baseline="0" dirty="0" err="1" smtClean="0"/>
              <a:t>a_n</a:t>
            </a:r>
            <a:r>
              <a:rPr lang="en-US" baseline="0" dirty="0" smtClean="0"/>
              <a:t> to be the pre-dose level; how would that change the equation?</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19</a:t>
            </a:fld>
            <a:endParaRPr lang="en-US"/>
          </a:p>
        </p:txBody>
      </p:sp>
    </p:spTree>
    <p:extLst>
      <p:ext uri="{BB962C8B-B14F-4D97-AF65-F5344CB8AC3E}">
        <p14:creationId xmlns:p14="http://schemas.microsoft.com/office/powerpoint/2010/main" val="131442762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#2</a:t>
            </a:r>
            <a:r>
              <a:rPr lang="en-US" baseline="0" dirty="0" smtClean="0"/>
              <a:t> is like the “</a:t>
            </a:r>
            <a:r>
              <a:rPr lang="en-US" baseline="0" dirty="0" err="1" smtClean="0"/>
              <a:t>ip</a:t>
            </a:r>
            <a:r>
              <a:rPr lang="en-US" baseline="0" dirty="0" smtClean="0"/>
              <a:t>” operator (upside-down big-pi product)</a:t>
            </a:r>
          </a:p>
          <a:p>
            <a:r>
              <a:rPr lang="en-US" baseline="0" dirty="0" smtClean="0"/>
              <a:t>--------------------------</a:t>
            </a:r>
          </a:p>
          <a:p>
            <a:r>
              <a:rPr lang="en-US" sz="1200" b="0" i="0" u="none" strike="noStrike" kern="1200" dirty="0" smtClean="0">
                <a:solidFill>
                  <a:schemeClr val="tx1"/>
                </a:solidFill>
                <a:effectLst/>
                <a:latin typeface="+mn-lt"/>
                <a:ea typeface="+mn-ea"/>
                <a:cs typeface="+mn-cs"/>
                <a:hlinkClick r:id="rId3"/>
              </a:rPr>
              <a:t>http://unews.utah.edu/news_releases/math-can-save-tylenol-overdose-patients-2/</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Math Can Save Tylenol Overdose Patients</a:t>
            </a:r>
            <a:r>
              <a:rPr lang="en-US" dirty="0" smtClean="0"/>
              <a:t/>
            </a:r>
            <a:br>
              <a:rPr lang="en-US" dirty="0" smtClean="0"/>
            </a:br>
            <a:r>
              <a:rPr lang="en-US" sz="1200" b="0" i="0" kern="1200" dirty="0" smtClean="0">
                <a:solidFill>
                  <a:schemeClr val="tx1"/>
                </a:solidFill>
                <a:effectLst/>
                <a:latin typeface="+mn-lt"/>
                <a:ea typeface="+mn-ea"/>
                <a:cs typeface="+mn-cs"/>
              </a:rPr>
              <a:t>NEW WAY FOR DOCS TO PREDICT WHO NEEDS LIVER TRANSPLANTS</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20</a:t>
            </a:fld>
            <a:endParaRPr lang="en-US"/>
          </a:p>
        </p:txBody>
      </p:sp>
    </p:spTree>
    <p:extLst>
      <p:ext uri="{BB962C8B-B14F-4D97-AF65-F5344CB8AC3E}">
        <p14:creationId xmlns:p14="http://schemas.microsoft.com/office/powerpoint/2010/main" val="14576788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How does wind chill affect Newton's Law of Cooling?</a:t>
            </a:r>
            <a:r>
              <a:rPr lang="en-US" dirty="0" smtClean="0"/>
              <a:t/>
            </a:r>
            <a:br>
              <a:rPr lang="en-US" dirty="0" smtClean="0"/>
            </a:br>
            <a:r>
              <a:rPr lang="en-US" sz="1200" b="0" i="0" kern="1200" dirty="0" smtClean="0">
                <a:solidFill>
                  <a:schemeClr val="tx1"/>
                </a:solidFill>
                <a:effectLst/>
                <a:latin typeface="+mn-lt"/>
                <a:ea typeface="+mn-ea"/>
                <a:cs typeface="+mn-cs"/>
              </a:rPr>
              <a:t>It changes the k value, not the ambient temperature.</a:t>
            </a:r>
            <a:r>
              <a:rPr lang="en-US" dirty="0" smtClean="0"/>
              <a:t/>
            </a:r>
            <a:br>
              <a:rPr lang="en-US" dirty="0" smtClean="0"/>
            </a:br>
            <a:r>
              <a:rPr lang="en-US" sz="1200" b="0" i="0" kern="1200" dirty="0" smtClean="0">
                <a:solidFill>
                  <a:schemeClr val="tx1"/>
                </a:solidFill>
                <a:effectLst/>
                <a:latin typeface="+mn-lt"/>
                <a:ea typeface="+mn-ea"/>
                <a:cs typeface="+mn-cs"/>
              </a:rPr>
              <a:t>Could we even try running 2 models side-by-side, one with </a:t>
            </a:r>
            <a:r>
              <a:rPr lang="en-US" sz="1200" b="0" i="0" kern="1200" dirty="0" err="1" smtClean="0">
                <a:solidFill>
                  <a:schemeClr val="tx1"/>
                </a:solidFill>
                <a:effectLst/>
                <a:latin typeface="+mn-lt"/>
                <a:ea typeface="+mn-ea"/>
                <a:cs typeface="+mn-cs"/>
              </a:rPr>
              <a:t>Tambient</a:t>
            </a:r>
            <a:r>
              <a:rPr lang="en-US" sz="1200" b="0" i="0" kern="1200" dirty="0" smtClean="0">
                <a:solidFill>
                  <a:schemeClr val="tx1"/>
                </a:solidFill>
                <a:effectLst/>
                <a:latin typeface="+mn-lt"/>
                <a:ea typeface="+mn-ea"/>
                <a:cs typeface="+mn-cs"/>
              </a:rPr>
              <a:t>=true ambient and </a:t>
            </a:r>
            <a:r>
              <a:rPr lang="en-US" sz="1200" b="0" i="0" kern="1200" dirty="0" err="1" smtClean="0">
                <a:solidFill>
                  <a:schemeClr val="tx1"/>
                </a:solidFill>
                <a:effectLst/>
                <a:latin typeface="+mn-lt"/>
                <a:ea typeface="+mn-ea"/>
                <a:cs typeface="+mn-cs"/>
              </a:rPr>
              <a:t>and</a:t>
            </a:r>
            <a:r>
              <a:rPr lang="en-US" sz="1200" b="0" i="0" kern="1200" dirty="0" smtClean="0">
                <a:solidFill>
                  <a:schemeClr val="tx1"/>
                </a:solidFill>
                <a:effectLst/>
                <a:latin typeface="+mn-lt"/>
                <a:ea typeface="+mn-ea"/>
                <a:cs typeface="+mn-cs"/>
              </a:rPr>
              <a:t> adjusted k,</a:t>
            </a:r>
            <a:r>
              <a:rPr lang="en-US" dirty="0" smtClean="0"/>
              <a:t/>
            </a:r>
            <a:br>
              <a:rPr lang="en-US" dirty="0" smtClean="0"/>
            </a:br>
            <a:r>
              <a:rPr lang="en-US" sz="1200" b="0" i="0" kern="1200" dirty="0" smtClean="0">
                <a:solidFill>
                  <a:schemeClr val="tx1"/>
                </a:solidFill>
                <a:effectLst/>
                <a:latin typeface="+mn-lt"/>
                <a:ea typeface="+mn-ea"/>
                <a:cs typeface="+mn-cs"/>
              </a:rPr>
              <a:t>and one with </a:t>
            </a:r>
            <a:r>
              <a:rPr lang="en-US" sz="1200" b="0" i="0" kern="1200" dirty="0" err="1" smtClean="0">
                <a:solidFill>
                  <a:schemeClr val="tx1"/>
                </a:solidFill>
                <a:effectLst/>
                <a:latin typeface="+mn-lt"/>
                <a:ea typeface="+mn-ea"/>
                <a:cs typeface="+mn-cs"/>
              </a:rPr>
              <a:t>Tambient</a:t>
            </a:r>
            <a:r>
              <a:rPr lang="en-US" sz="1200" b="0" i="0" kern="1200" dirty="0" smtClean="0">
                <a:solidFill>
                  <a:schemeClr val="tx1"/>
                </a:solidFill>
                <a:effectLst/>
                <a:latin typeface="+mn-lt"/>
                <a:ea typeface="+mn-ea"/>
                <a:cs typeface="+mn-cs"/>
              </a:rPr>
              <a:t>=wind chill temperature, and original k</a:t>
            </a:r>
            <a:r>
              <a:rPr lang="en-US" dirty="0" smtClean="0"/>
              <a:t/>
            </a:r>
            <a:br>
              <a:rPr lang="en-US" dirty="0" smtClean="0"/>
            </a:br>
            <a:r>
              <a:rPr lang="en-US" sz="1200" b="0" i="0" kern="1200" dirty="0" smtClean="0">
                <a:solidFill>
                  <a:schemeClr val="tx1"/>
                </a:solidFill>
                <a:effectLst/>
                <a:latin typeface="+mn-lt"/>
                <a:ea typeface="+mn-ea"/>
                <a:cs typeface="+mn-cs"/>
              </a:rPr>
              <a:t>then see how well they agree?</a:t>
            </a: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Or, decide on original &amp; adjusted k, then adjust wind chill to get best agreement?</a:t>
            </a:r>
            <a:r>
              <a:rPr lang="en-US" dirty="0" smtClean="0"/>
              <a:t/>
            </a:r>
            <a:br>
              <a:rPr lang="en-US" dirty="0" smtClean="0"/>
            </a:br>
            <a:r>
              <a:rPr lang="en-US" dirty="0" smtClean="0"/>
              <a:t/>
            </a:r>
            <a:br>
              <a:rPr lang="en-US" dirty="0" smtClean="0"/>
            </a:br>
            <a:r>
              <a:rPr lang="en-US" dirty="0" smtClean="0"/>
              <a:t/>
            </a:r>
            <a:br>
              <a:rPr lang="en-US" dirty="0" smtClean="0"/>
            </a:br>
            <a:r>
              <a:rPr lang="en-US" sz="1200" b="0" i="0" kern="1200" dirty="0" smtClean="0">
                <a:solidFill>
                  <a:schemeClr val="tx1"/>
                </a:solidFill>
                <a:effectLst/>
                <a:latin typeface="+mn-lt"/>
                <a:ea typeface="+mn-ea"/>
                <a:cs typeface="+mn-cs"/>
              </a:rPr>
              <a:t>Heat index would work differently, since it mainly involves humidity.</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22</a:t>
            </a:fld>
            <a:endParaRPr lang="en-US"/>
          </a:p>
        </p:txBody>
      </p:sp>
    </p:spTree>
    <p:extLst>
      <p:ext uri="{BB962C8B-B14F-4D97-AF65-F5344CB8AC3E}">
        <p14:creationId xmlns:p14="http://schemas.microsoft.com/office/powerpoint/2010/main" val="2163271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Why is it better? Then k</a:t>
            </a:r>
            <a:r>
              <a:rPr lang="en-US" baseline="0" dirty="0" smtClean="0"/>
              <a:t> has units of 1/</a:t>
            </a:r>
            <a:r>
              <a:rPr lang="en-US" baseline="0" dirty="0" err="1" smtClean="0"/>
              <a:t>timestep</a:t>
            </a:r>
            <a:r>
              <a:rPr lang="en-US" baseline="0" dirty="0" smtClean="0"/>
              <a:t>, rather than units of 1/(organisms*</a:t>
            </a:r>
            <a:r>
              <a:rPr lang="en-US" baseline="0" dirty="0" err="1" smtClean="0"/>
              <a:t>timestep</a:t>
            </a:r>
            <a:r>
              <a:rPr lang="en-US" baseline="0" dirty="0" smtClean="0"/>
              <a:t>). So if you change from units of single organisms to 1000s or millions, you don’t have to change k using the better formulation.</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24</a:t>
            </a:fld>
            <a:endParaRPr lang="en-US"/>
          </a:p>
        </p:txBody>
      </p:sp>
    </p:spTree>
    <p:extLst>
      <p:ext uri="{BB962C8B-B14F-4D97-AF65-F5344CB8AC3E}">
        <p14:creationId xmlns:p14="http://schemas.microsoft.com/office/powerpoint/2010/main" val="85410035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More</a:t>
            </a:r>
            <a:r>
              <a:rPr lang="en-US" baseline="0" dirty="0" smtClean="0"/>
              <a:t> real data: J. Davidson, “On the Growth of the Sheep Population in Tasmania” Trans. R. Soc. S. Australia 62(1938): 342-346 (as cited/copied in the Giordano textbook page 379 in 3</a:t>
            </a:r>
            <a:r>
              <a:rPr lang="en-US" baseline="30000" dirty="0" smtClean="0"/>
              <a:t>rd</a:t>
            </a:r>
            <a:r>
              <a:rPr lang="en-US" baseline="0" dirty="0" smtClean="0"/>
              <a:t> edition):</a:t>
            </a:r>
          </a:p>
          <a:p>
            <a:r>
              <a:rPr lang="en-US" baseline="0" dirty="0" smtClean="0"/>
              <a:t>1814 125</a:t>
            </a:r>
          </a:p>
          <a:p>
            <a:r>
              <a:rPr lang="en-US" baseline="0" dirty="0" smtClean="0"/>
              <a:t>1824 275</a:t>
            </a:r>
          </a:p>
          <a:p>
            <a:r>
              <a:rPr lang="en-US" baseline="0" dirty="0" smtClean="0"/>
              <a:t>1834 830</a:t>
            </a:r>
          </a:p>
          <a:p>
            <a:r>
              <a:rPr lang="en-US" baseline="0" dirty="0" smtClean="0"/>
              <a:t>1844 1200</a:t>
            </a:r>
          </a:p>
          <a:p>
            <a:r>
              <a:rPr lang="en-US" baseline="0" dirty="0" smtClean="0"/>
              <a:t>1854 1750</a:t>
            </a:r>
          </a:p>
          <a:p>
            <a:r>
              <a:rPr lang="en-US" baseline="0" dirty="0" smtClean="0"/>
              <a:t>1864 1650</a:t>
            </a:r>
            <a:endParaRPr lang="en-US" dirty="0"/>
          </a:p>
        </p:txBody>
      </p:sp>
      <p:sp>
        <p:nvSpPr>
          <p:cNvPr id="4" name="Slide Number Placeholder 3"/>
          <p:cNvSpPr>
            <a:spLocks noGrp="1"/>
          </p:cNvSpPr>
          <p:nvPr>
            <p:ph type="sldNum" sz="quarter" idx="10"/>
          </p:nvPr>
        </p:nvSpPr>
        <p:spPr/>
        <p:txBody>
          <a:bodyPr/>
          <a:lstStyle/>
          <a:p>
            <a:fld id="{85B39C42-D1B5-473C-A6F8-266F3721E74E}" type="slidenum">
              <a:rPr lang="en-US" smtClean="0"/>
              <a:pPr/>
              <a:t>26</a:t>
            </a:fld>
            <a:endParaRPr lang="en-US"/>
          </a:p>
        </p:txBody>
      </p:sp>
    </p:spTree>
    <p:extLst>
      <p:ext uri="{BB962C8B-B14F-4D97-AF65-F5344CB8AC3E}">
        <p14:creationId xmlns:p14="http://schemas.microsoft.com/office/powerpoint/2010/main" val="421765611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C7D8988-A907-4376-B140-68DA6BE48395}"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C7D8988-A907-4376-B140-68DA6BE48395}" type="datetimeFigureOut">
              <a:rPr lang="en-US" smtClean="0"/>
              <a:pPr/>
              <a:t>5/1/2015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C7D8988-A907-4376-B140-68DA6BE48395}"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C7D8988-A907-4376-B140-68DA6BE48395}" type="datetimeFigureOut">
              <a:rPr lang="en-US" smtClean="0"/>
              <a:pPr/>
              <a:t>5/1/2015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C7D8988-A907-4376-B140-68DA6BE48395}" type="datetimeFigureOut">
              <a:rPr lang="en-US" smtClean="0"/>
              <a:pPr/>
              <a:t>5/1/2015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7D8988-A907-4376-B140-68DA6BE48395}" type="datetimeFigureOut">
              <a:rPr lang="en-US" smtClean="0"/>
              <a:pPr/>
              <a:t>5/1/2015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D8988-A907-4376-B140-68DA6BE48395}"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C7D8988-A907-4376-B140-68DA6BE48395}" type="datetimeFigureOut">
              <a:rPr lang="en-US" smtClean="0"/>
              <a:pPr/>
              <a:t>5/1/2015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F05AFCE-B164-4B14-9DB0-588B4826749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7D8988-A907-4376-B140-68DA6BE48395}" type="datetimeFigureOut">
              <a:rPr lang="en-US" smtClean="0"/>
              <a:pPr/>
              <a:t>5/1/2015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05AFCE-B164-4B14-9DB0-588B4826749C}"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en.wikipedia.org/wiki/Pagerank"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www.ted.com/talks/hans_rosling_religions_and_babies.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hyperlink" Target="http://www.michaeleisen.org/blog/?author=1"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7.xml"/><Relationship Id="rId1" Type="http://schemas.openxmlformats.org/officeDocument/2006/relationships/slideLayout" Target="../slideLayouts/slideLayout5.xml"/><Relationship Id="rId4" Type="http://schemas.openxmlformats.org/officeDocument/2006/relationships/image" Target="../media/image2.jpeg"/></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hyperlink" Target="http://en.wikipedia.org/wiki/PID_control"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55.xml.rels><?xml version="1.0" encoding="UTF-8" standalone="yes"?>
<Relationships xmlns="http://schemas.openxmlformats.org/package/2006/relationships"><Relationship Id="rId3" Type="http://schemas.openxmlformats.org/officeDocument/2006/relationships/hyperlink" Target="http://www.pierce.ctc.edu/staff/pkaslik/Sustainable%20Math/Math_107_book.htm" TargetMode="External"/><Relationship Id="rId7" Type="http://schemas.openxmlformats.org/officeDocument/2006/relationships/hyperlink" Target="http://www.scribd.com/doc/46677133/Dynamic-Modeling-and-Control-of-Engineering-Systems" TargetMode="External"/><Relationship Id="rId2" Type="http://schemas.openxmlformats.org/officeDocument/2006/relationships/hyperlink" Target="http://people.math.gatech.edu/~cain/textbooks/onlinebooks.html" TargetMode="External"/><Relationship Id="rId1" Type="http://schemas.openxmlformats.org/officeDocument/2006/relationships/slideLayout" Target="../slideLayouts/slideLayout2.xml"/><Relationship Id="rId6" Type="http://schemas.openxmlformats.org/officeDocument/2006/relationships/hyperlink" Target="http://mathinsight.org/thread/elementary_dynamical_systems" TargetMode="External"/><Relationship Id="rId5" Type="http://schemas.openxmlformats.org/officeDocument/2006/relationships/hyperlink" Target="http://collegeopentextbooks.org/opentextbookcontent/open-textbooks-by-subject/math" TargetMode="External"/><Relationship Id="rId4" Type="http://schemas.openxmlformats.org/officeDocument/2006/relationships/hyperlink" Target="http://collegeopentextbooks.org/opentextbookcontent/open-textbooks-by-subject/statisticsandprobability" TargetMode="Externa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3" Type="http://schemas.openxmlformats.org/officeDocument/2006/relationships/hyperlink" Target="http://mtbi.asu.edu/SummerStudents/Assignments.pdf" TargetMode="External"/><Relationship Id="rId2" Type="http://schemas.openxmlformats.org/officeDocument/2006/relationships/notesSlide" Target="../notesSlides/notesSlide24.xml"/><Relationship Id="rId1" Type="http://schemas.openxmlformats.org/officeDocument/2006/relationships/slideLayout" Target="../slideLayouts/slideLayout2.xml"/><Relationship Id="rId4" Type="http://schemas.openxmlformats.org/officeDocument/2006/relationships/hyperlink" Target="http://books.analogmachine.org/answer/" TargetMode="External"/></Relationships>
</file>

<file path=ppt/slides/_rels/slide58.xml.rels><?xml version="1.0" encoding="UTF-8" standalone="yes"?>
<Relationships xmlns="http://schemas.openxmlformats.org/package/2006/relationships"><Relationship Id="rId3" Type="http://schemas.openxmlformats.org/officeDocument/2006/relationships/hyperlink" Target="http://www.mindspring.com/~gerken/vehicles/" TargetMode="External"/><Relationship Id="rId2" Type="http://schemas.openxmlformats.org/officeDocument/2006/relationships/hyperlink" Target="http://en.wikipedia.org/wiki/Braitenberg_vehicles"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hyperlink" Target="http://csd-new.newcastle.edu.au/simulations/ph_sim1.html" TargetMode="External"/><Relationship Id="rId2" Type="http://schemas.openxmlformats.org/officeDocument/2006/relationships/hyperlink" Target="http://staff.science.uva.nl/~heck/Research/art/AcidBaseTitration.pdf" TargetMode="External"/><Relationship Id="rId1" Type="http://schemas.openxmlformats.org/officeDocument/2006/relationships/slideLayout" Target="../slideLayouts/slideLayout2.xml"/><Relationship Id="rId5" Type="http://schemas.openxmlformats.org/officeDocument/2006/relationships/hyperlink" Target="http://ecademy.agnesscott.edu/~lriddle/apcalculus/apcentral-domain.pdf" TargetMode="External"/><Relationship Id="rId4" Type="http://schemas.openxmlformats.org/officeDocument/2006/relationships/hyperlink" Target="http://faculty.missouri.edu/~glaserr/prism/2010titration.pdf"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hyperlink" Target="http://www.alamal.med.sa/lectures/pharmacy/pharmacokinetic-pharmacodynamic-II_files/frame.htm" TargetMode="Externa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8" Type="http://schemas.openxmlformats.org/officeDocument/2006/relationships/hyperlink" Target="http://www.math.uwaterloo.ca/~bingalls/MMSB/Notes.pdf" TargetMode="External"/><Relationship Id="rId3" Type="http://schemas.openxmlformats.org/officeDocument/2006/relationships/hyperlink" Target="http://www.usma.edu/math/military%20math%20modeling/ma103model.pdf" TargetMode="External"/><Relationship Id="rId7" Type="http://schemas.openxmlformats.org/officeDocument/2006/relationships/hyperlink" Target="http://www.research.rutgers.edu/~thomaswa/FS04WalshT.pdf"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hyperlink" Target="http://www.mast.queensu.ca/~math122/Notes/notes01.pdf" TargetMode="External"/><Relationship Id="rId5" Type="http://schemas.openxmlformats.org/officeDocument/2006/relationships/hyperlink" Target="http://www.usma.edu/math/Military%20Math%20Modeling/F2.pdf" TargetMode="External"/><Relationship Id="rId10" Type="http://schemas.openxmlformats.org/officeDocument/2006/relationships/hyperlink" Target="http://www.math.utah.edu/~proulx/brookscole.html" TargetMode="External"/><Relationship Id="rId4" Type="http://schemas.openxmlformats.org/officeDocument/2006/relationships/hyperlink" Target="http://mtl.math.uiuc.edu/book/export/html/77" TargetMode="External"/><Relationship Id="rId9" Type="http://schemas.openxmlformats.org/officeDocument/2006/relationships/hyperlink" Target="http://www.cengagebrain.com.mx/content/9781133866442.pdf" TargetMode="Externa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Introduction to </a:t>
            </a:r>
            <a:br>
              <a:rPr lang="en-US" dirty="0" smtClean="0"/>
            </a:br>
            <a:r>
              <a:rPr lang="en-US" dirty="0" smtClean="0"/>
              <a:t>Dynamical Systems</a:t>
            </a:r>
            <a:endParaRPr lang="en-US" dirty="0"/>
          </a:p>
        </p:txBody>
      </p:sp>
      <p:sp>
        <p:nvSpPr>
          <p:cNvPr id="3" name="Subtitle 2"/>
          <p:cNvSpPr>
            <a:spLocks noGrp="1"/>
          </p:cNvSpPr>
          <p:nvPr>
            <p:ph type="subTitle" idx="1"/>
          </p:nvPr>
        </p:nvSpPr>
        <p:spPr/>
        <p:txBody>
          <a:bodyPr/>
          <a:lstStyle/>
          <a:p>
            <a:r>
              <a:rPr lang="en-US" dirty="0" smtClean="0"/>
              <a:t>Math 319</a:t>
            </a:r>
          </a:p>
          <a:p>
            <a:r>
              <a:rPr lang="en-US" dirty="0" smtClean="0"/>
              <a:t>Prof. Andrew Ross</a:t>
            </a:r>
          </a:p>
          <a:p>
            <a:r>
              <a:rPr lang="en-US" dirty="0" smtClean="0"/>
              <a:t>Version: </a:t>
            </a:r>
            <a:r>
              <a:rPr lang="en-US" dirty="0" smtClean="0"/>
              <a:t>2015-05-01</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Direct </a:t>
            </a:r>
            <a:r>
              <a:rPr lang="en-US" dirty="0" err="1" smtClean="0"/>
              <a:t>vs</a:t>
            </a:r>
            <a:r>
              <a:rPr lang="en-US" dirty="0" smtClean="0"/>
              <a:t> Recursive Formulas</a:t>
            </a:r>
            <a:endParaRPr lang="en-US" dirty="0"/>
          </a:p>
        </p:txBody>
      </p:sp>
      <p:sp>
        <p:nvSpPr>
          <p:cNvPr id="3" name="Content Placeholder 2"/>
          <p:cNvSpPr>
            <a:spLocks noGrp="1"/>
          </p:cNvSpPr>
          <p:nvPr>
            <p:ph idx="1"/>
          </p:nvPr>
        </p:nvSpPr>
        <p:spPr>
          <a:xfrm>
            <a:off x="457200" y="1600200"/>
            <a:ext cx="8229600" cy="5105400"/>
          </a:xfrm>
        </p:spPr>
        <p:txBody>
          <a:bodyPr/>
          <a:lstStyle/>
          <a:p>
            <a:r>
              <a:rPr lang="en-US" dirty="0" smtClean="0"/>
              <a:t>Instead of giving a direct formula like</a:t>
            </a:r>
          </a:p>
          <a:p>
            <a:pPr lvl="1">
              <a:buNone/>
            </a:pPr>
            <a:r>
              <a:rPr lang="en-US" dirty="0" err="1" smtClean="0"/>
              <a:t>a_n</a:t>
            </a:r>
            <a:r>
              <a:rPr lang="en-US" dirty="0" smtClean="0"/>
              <a:t> = n^2/ (2n)!</a:t>
            </a:r>
          </a:p>
          <a:p>
            <a:pPr lvl="1">
              <a:buNone/>
            </a:pPr>
            <a:r>
              <a:rPr lang="en-US" dirty="0" smtClean="0"/>
              <a:t>We define our model via the change from one time to the next.</a:t>
            </a:r>
          </a:p>
          <a:p>
            <a:r>
              <a:rPr lang="en-US" dirty="0" smtClean="0"/>
              <a:t>delta </a:t>
            </a:r>
            <a:r>
              <a:rPr lang="en-US" dirty="0" err="1" smtClean="0"/>
              <a:t>a_n</a:t>
            </a:r>
            <a:r>
              <a:rPr lang="en-US" dirty="0" smtClean="0"/>
              <a:t> = a_(n+1)  -  </a:t>
            </a:r>
            <a:r>
              <a:rPr lang="en-US" dirty="0" err="1" smtClean="0"/>
              <a:t>a_n</a:t>
            </a:r>
            <a:endParaRPr lang="en-US" dirty="0" smtClean="0"/>
          </a:p>
          <a:p>
            <a:r>
              <a:rPr lang="en-US" dirty="0" smtClean="0"/>
              <a:t>So if we know </a:t>
            </a:r>
            <a:r>
              <a:rPr lang="en-US" dirty="0" err="1" smtClean="0"/>
              <a:t>a_n</a:t>
            </a:r>
            <a:r>
              <a:rPr lang="en-US" dirty="0" smtClean="0"/>
              <a:t> and delta </a:t>
            </a:r>
            <a:r>
              <a:rPr lang="en-US" dirty="0" err="1" smtClean="0"/>
              <a:t>a_n</a:t>
            </a:r>
            <a:r>
              <a:rPr lang="en-US" dirty="0" smtClean="0"/>
              <a:t>, we can compute:</a:t>
            </a:r>
          </a:p>
          <a:p>
            <a:pPr>
              <a:buNone/>
            </a:pPr>
            <a:r>
              <a:rPr lang="en-US" dirty="0" smtClean="0"/>
              <a:t>	a_(n+1) = </a:t>
            </a:r>
            <a:r>
              <a:rPr lang="en-US" dirty="0" err="1" smtClean="0"/>
              <a:t>a_n</a:t>
            </a:r>
            <a:r>
              <a:rPr lang="en-US" dirty="0" smtClean="0"/>
              <a:t> + delta </a:t>
            </a:r>
            <a:r>
              <a:rPr lang="en-US" dirty="0" err="1" smtClean="0"/>
              <a:t>a_n</a:t>
            </a:r>
            <a:endParaRPr lang="en-US" dirty="0"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the Change</a:t>
            </a:r>
            <a:endParaRPr lang="en-US" dirty="0"/>
          </a:p>
        </p:txBody>
      </p:sp>
      <p:sp>
        <p:nvSpPr>
          <p:cNvPr id="3" name="Content Placeholder 2"/>
          <p:cNvSpPr>
            <a:spLocks noGrp="1"/>
          </p:cNvSpPr>
          <p:nvPr>
            <p:ph idx="1"/>
          </p:nvPr>
        </p:nvSpPr>
        <p:spPr/>
        <p:txBody>
          <a:bodyPr/>
          <a:lstStyle/>
          <a:p>
            <a:r>
              <a:rPr lang="en-US" dirty="0" smtClean="0"/>
              <a:t>Most of our models will be given as:</a:t>
            </a:r>
          </a:p>
          <a:p>
            <a:pPr marL="0" indent="0">
              <a:buNone/>
            </a:pPr>
            <a:r>
              <a:rPr lang="en-US" dirty="0"/>
              <a:t> </a:t>
            </a:r>
            <a:r>
              <a:rPr lang="en-US" dirty="0" smtClean="0"/>
              <a:t>delta </a:t>
            </a:r>
            <a:r>
              <a:rPr lang="en-US" dirty="0" err="1" smtClean="0"/>
              <a:t>a_n</a:t>
            </a:r>
            <a:r>
              <a:rPr lang="en-US" dirty="0" smtClean="0"/>
              <a:t> = (some function of </a:t>
            </a:r>
            <a:r>
              <a:rPr lang="en-US" dirty="0" err="1" smtClean="0"/>
              <a:t>a_n</a:t>
            </a:r>
            <a:r>
              <a:rPr lang="en-US" dirty="0" smtClean="0"/>
              <a:t>)</a:t>
            </a:r>
          </a:p>
          <a:p>
            <a:pPr marL="0" indent="0">
              <a:buNone/>
            </a:pPr>
            <a:r>
              <a:rPr lang="en-US" dirty="0" smtClean="0"/>
              <a:t>Along with an initial value for a_0</a:t>
            </a:r>
          </a:p>
          <a:p>
            <a:pPr marL="0" indent="0">
              <a:buNone/>
            </a:pPr>
            <a:endParaRPr lang="en-US" dirty="0"/>
          </a:p>
          <a:p>
            <a:r>
              <a:rPr lang="en-US" dirty="0" smtClean="0"/>
              <a:t>Sometimes it will be</a:t>
            </a:r>
          </a:p>
          <a:p>
            <a:pPr marL="0" indent="0">
              <a:buNone/>
            </a:pPr>
            <a:r>
              <a:rPr lang="en-US" dirty="0" smtClean="0"/>
              <a:t>delta </a:t>
            </a:r>
            <a:r>
              <a:rPr lang="en-US" dirty="0" err="1" smtClean="0"/>
              <a:t>a_n</a:t>
            </a:r>
            <a:r>
              <a:rPr lang="en-US" dirty="0" smtClean="0"/>
              <a:t> = (some function of n and </a:t>
            </a:r>
            <a:r>
              <a:rPr lang="en-US" dirty="0" err="1" smtClean="0"/>
              <a:t>a_n</a:t>
            </a:r>
            <a:r>
              <a:rPr lang="en-US" dirty="0" smtClean="0"/>
              <a:t>)</a:t>
            </a:r>
            <a:endParaRPr lang="en-US" dirty="0"/>
          </a:p>
        </p:txBody>
      </p:sp>
    </p:spTree>
    <p:extLst>
      <p:ext uri="{BB962C8B-B14F-4D97-AF65-F5344CB8AC3E}">
        <p14:creationId xmlns:p14="http://schemas.microsoft.com/office/powerpoint/2010/main" val="19069217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Savings account, 1% interest per year</a:t>
            </a:r>
          </a:p>
        </p:txBody>
      </p:sp>
      <p:sp>
        <p:nvSpPr>
          <p:cNvPr id="3" name="Content Placeholder 2"/>
          <p:cNvSpPr>
            <a:spLocks noGrp="1"/>
          </p:cNvSpPr>
          <p:nvPr>
            <p:ph idx="1"/>
          </p:nvPr>
        </p:nvSpPr>
        <p:spPr/>
        <p:txBody>
          <a:bodyPr/>
          <a:lstStyle/>
          <a:p>
            <a:r>
              <a:rPr lang="en-US" dirty="0" smtClean="0"/>
              <a:t>Time step size of 1 year</a:t>
            </a:r>
          </a:p>
          <a:p>
            <a:r>
              <a:rPr lang="en-US" dirty="0" smtClean="0"/>
              <a:t>Let </a:t>
            </a:r>
            <a:r>
              <a:rPr lang="en-US" dirty="0" err="1" smtClean="0"/>
              <a:t>a_n</a:t>
            </a:r>
            <a:r>
              <a:rPr lang="en-US" dirty="0" smtClean="0"/>
              <a:t> be the balance at the start of year n.</a:t>
            </a:r>
          </a:p>
          <a:p>
            <a:r>
              <a:rPr lang="en-US" dirty="0" smtClean="0"/>
              <a:t>a_0 = $1000</a:t>
            </a:r>
          </a:p>
          <a:p>
            <a:r>
              <a:rPr lang="en-US" dirty="0" smtClean="0"/>
              <a:t>delta </a:t>
            </a:r>
            <a:r>
              <a:rPr lang="en-US" dirty="0" err="1" smtClean="0"/>
              <a:t>a_n</a:t>
            </a:r>
            <a:r>
              <a:rPr lang="en-US" dirty="0" smtClean="0"/>
              <a:t> = 0.01 * </a:t>
            </a:r>
            <a:r>
              <a:rPr lang="en-US" dirty="0" err="1" smtClean="0"/>
              <a:t>a_n</a:t>
            </a:r>
            <a:endParaRPr lang="en-US" dirty="0" smtClean="0"/>
          </a:p>
          <a:p>
            <a:r>
              <a:rPr lang="en-US" dirty="0" smtClean="0"/>
              <a:t>We have now completely defined our model.</a:t>
            </a:r>
          </a:p>
          <a:p>
            <a:endParaRPr lang="en-US" dirty="0"/>
          </a:p>
        </p:txBody>
      </p:sp>
      <p:graphicFrame>
        <p:nvGraphicFramePr>
          <p:cNvPr id="4" name="Table 3"/>
          <p:cNvGraphicFramePr>
            <a:graphicFrameLocks noGrp="1"/>
          </p:cNvGraphicFramePr>
          <p:nvPr/>
        </p:nvGraphicFramePr>
        <p:xfrm>
          <a:off x="1371600" y="4953000"/>
          <a:ext cx="6096000" cy="1752600"/>
        </p:xfrm>
        <a:graphic>
          <a:graphicData uri="http://schemas.openxmlformats.org/drawingml/2006/table">
            <a:tbl>
              <a:tblPr firstRow="1" bandRow="1">
                <a:tableStyleId>{5C22544A-7EE6-4342-B048-85BDC9FD1C3A}</a:tableStyleId>
              </a:tblPr>
              <a:tblGrid>
                <a:gridCol w="2032000"/>
                <a:gridCol w="2032000"/>
                <a:gridCol w="2032000"/>
              </a:tblGrid>
              <a:tr h="584200">
                <a:tc>
                  <a:txBody>
                    <a:bodyPr/>
                    <a:lstStyle/>
                    <a:p>
                      <a:r>
                        <a:rPr lang="en-US" dirty="0" err="1" smtClean="0"/>
                        <a:t>TimeStep</a:t>
                      </a:r>
                      <a:endParaRPr lang="en-US" dirty="0"/>
                    </a:p>
                  </a:txBody>
                  <a:tcPr/>
                </a:tc>
                <a:tc>
                  <a:txBody>
                    <a:bodyPr/>
                    <a:lstStyle/>
                    <a:p>
                      <a:r>
                        <a:rPr lang="en-US" dirty="0" smtClean="0"/>
                        <a:t>Balance</a:t>
                      </a:r>
                      <a:endParaRPr lang="en-US" dirty="0"/>
                    </a:p>
                  </a:txBody>
                  <a:tcPr/>
                </a:tc>
                <a:tc>
                  <a:txBody>
                    <a:bodyPr/>
                    <a:lstStyle/>
                    <a:p>
                      <a:r>
                        <a:rPr lang="en-US" dirty="0" smtClean="0"/>
                        <a:t>delta</a:t>
                      </a:r>
                      <a:endParaRPr lang="en-US" dirty="0"/>
                    </a:p>
                  </a:txBody>
                  <a:tcPr/>
                </a:tc>
              </a:tr>
              <a:tr h="584200">
                <a:tc>
                  <a:txBody>
                    <a:bodyPr/>
                    <a:lstStyle/>
                    <a:p>
                      <a:pPr algn="ctr"/>
                      <a:r>
                        <a:rPr lang="en-US" dirty="0" smtClean="0"/>
                        <a:t>0</a:t>
                      </a:r>
                      <a:endParaRPr lang="en-US" dirty="0"/>
                    </a:p>
                  </a:txBody>
                  <a:tcPr/>
                </a:tc>
                <a:tc>
                  <a:txBody>
                    <a:bodyPr/>
                    <a:lstStyle/>
                    <a:p>
                      <a:pPr algn="ctr"/>
                      <a:r>
                        <a:rPr lang="en-US" dirty="0" smtClean="0"/>
                        <a:t>$1000</a:t>
                      </a:r>
                      <a:endParaRPr lang="en-US" dirty="0"/>
                    </a:p>
                  </a:txBody>
                  <a:tcPr/>
                </a:tc>
                <a:tc>
                  <a:txBody>
                    <a:bodyPr/>
                    <a:lstStyle/>
                    <a:p>
                      <a:pPr algn="ctr"/>
                      <a:r>
                        <a:rPr lang="en-US" dirty="0" smtClean="0"/>
                        <a:t>$10</a:t>
                      </a:r>
                      <a:endParaRPr lang="en-US" dirty="0"/>
                    </a:p>
                  </a:txBody>
                  <a:tcPr/>
                </a:tc>
              </a:tr>
              <a:tr h="584200">
                <a:tc>
                  <a:txBody>
                    <a:bodyPr/>
                    <a:lstStyle/>
                    <a:p>
                      <a:pPr algn="ctr"/>
                      <a:r>
                        <a:rPr lang="en-US" dirty="0" smtClean="0"/>
                        <a:t>1</a:t>
                      </a:r>
                      <a:endParaRPr lang="en-US" dirty="0"/>
                    </a:p>
                  </a:txBody>
                  <a:tcPr/>
                </a:tc>
                <a:tc>
                  <a:txBody>
                    <a:bodyPr/>
                    <a:lstStyle/>
                    <a:p>
                      <a:pPr algn="ctr"/>
                      <a:r>
                        <a:rPr lang="en-US" dirty="0" smtClean="0"/>
                        <a:t>$1010</a:t>
                      </a:r>
                      <a:endParaRPr lang="en-US" dirty="0"/>
                    </a:p>
                  </a:txBody>
                  <a:tcPr/>
                </a:tc>
                <a:tc>
                  <a:txBody>
                    <a:bodyPr/>
                    <a:lstStyle/>
                    <a:p>
                      <a:pPr algn="ctr"/>
                      <a:r>
                        <a:rPr lang="en-US" dirty="0" smtClean="0"/>
                        <a:t>$10.10</a:t>
                      </a:r>
                      <a:endParaRPr lang="en-US" dirty="0"/>
                    </a:p>
                  </a:txBody>
                  <a:tcPr/>
                </a:tc>
              </a:tr>
            </a:tbl>
          </a:graphicData>
        </a:graphic>
      </p:graphicFrame>
      <p:cxnSp>
        <p:nvCxnSpPr>
          <p:cNvPr id="10" name="Straight Arrow Connector 9"/>
          <p:cNvCxnSpPr/>
          <p:nvPr/>
        </p:nvCxnSpPr>
        <p:spPr>
          <a:xfrm>
            <a:off x="4800600" y="5715000"/>
            <a:ext cx="12192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a:off x="4876800" y="5867400"/>
            <a:ext cx="304800" cy="152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rot="10800000" flipV="1">
            <a:off x="5486400" y="5943600"/>
            <a:ext cx="533400" cy="76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rot="10800000" flipV="1">
            <a:off x="4876800" y="6096000"/>
            <a:ext cx="381000" cy="2286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4" name="Straight Connector 23"/>
          <p:cNvCxnSpPr/>
          <p:nvPr/>
        </p:nvCxnSpPr>
        <p:spPr>
          <a:xfrm rot="5400000">
            <a:off x="5257800" y="60198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26" name="Straight Connector 25"/>
          <p:cNvCxnSpPr/>
          <p:nvPr/>
        </p:nvCxnSpPr>
        <p:spPr>
          <a:xfrm>
            <a:off x="5257800" y="6019800"/>
            <a:ext cx="152400" cy="0"/>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Population Growth</a:t>
            </a:r>
            <a:endParaRPr lang="en-US" dirty="0"/>
          </a:p>
        </p:txBody>
      </p:sp>
      <p:sp>
        <p:nvSpPr>
          <p:cNvPr id="3" name="Content Placeholder 2"/>
          <p:cNvSpPr>
            <a:spLocks noGrp="1"/>
          </p:cNvSpPr>
          <p:nvPr>
            <p:ph idx="1"/>
          </p:nvPr>
        </p:nvSpPr>
        <p:spPr/>
        <p:txBody>
          <a:bodyPr>
            <a:normAutofit lnSpcReduction="10000"/>
          </a:bodyPr>
          <a:lstStyle/>
          <a:p>
            <a:r>
              <a:rPr lang="en-US" dirty="0" smtClean="0"/>
              <a:t>The US is growing at about 1% per year.</a:t>
            </a:r>
          </a:p>
          <a:p>
            <a:r>
              <a:rPr lang="en-US" dirty="0" smtClean="0"/>
              <a:t>Time step size of 1 year</a:t>
            </a:r>
          </a:p>
          <a:p>
            <a:r>
              <a:rPr lang="en-US" dirty="0" smtClean="0"/>
              <a:t>Let </a:t>
            </a:r>
            <a:r>
              <a:rPr lang="en-US" dirty="0" err="1" smtClean="0"/>
              <a:t>a_n</a:t>
            </a:r>
            <a:r>
              <a:rPr lang="en-US" dirty="0" smtClean="0"/>
              <a:t> be the population in millions at the start of year n.</a:t>
            </a:r>
          </a:p>
          <a:p>
            <a:r>
              <a:rPr lang="en-US" dirty="0" smtClean="0"/>
              <a:t>a_0 = 300</a:t>
            </a:r>
          </a:p>
          <a:p>
            <a:r>
              <a:rPr lang="en-US" dirty="0" smtClean="0"/>
              <a:t>delta </a:t>
            </a:r>
            <a:r>
              <a:rPr lang="en-US" dirty="0" err="1" smtClean="0"/>
              <a:t>a_n</a:t>
            </a:r>
            <a:r>
              <a:rPr lang="en-US" dirty="0" smtClean="0"/>
              <a:t> = 0.01 * </a:t>
            </a:r>
            <a:r>
              <a:rPr lang="en-US" dirty="0" err="1" smtClean="0"/>
              <a:t>a_n</a:t>
            </a:r>
            <a:endParaRPr lang="en-US" dirty="0" smtClean="0"/>
          </a:p>
          <a:p>
            <a:r>
              <a:rPr lang="en-US" dirty="0" smtClean="0"/>
              <a:t>We have now completely defined our model.</a:t>
            </a:r>
          </a:p>
          <a:p>
            <a:r>
              <a:rPr lang="en-US" dirty="0" smtClean="0"/>
              <a:t>Notice any similarity to the previous model?</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Radioactive Decay</a:t>
            </a:r>
            <a:endParaRPr lang="en-US" dirty="0"/>
          </a:p>
        </p:txBody>
      </p:sp>
      <p:sp>
        <p:nvSpPr>
          <p:cNvPr id="3" name="Content Placeholder 2"/>
          <p:cNvSpPr>
            <a:spLocks noGrp="1"/>
          </p:cNvSpPr>
          <p:nvPr>
            <p:ph idx="1"/>
          </p:nvPr>
        </p:nvSpPr>
        <p:spPr/>
        <p:txBody>
          <a:bodyPr>
            <a:normAutofit/>
          </a:bodyPr>
          <a:lstStyle/>
          <a:p>
            <a:r>
              <a:rPr lang="en-US" dirty="0" smtClean="0"/>
              <a:t>Carbon-14: after 100 years, lost 1.2% or so</a:t>
            </a:r>
          </a:p>
          <a:p>
            <a:r>
              <a:rPr lang="en-US" dirty="0" smtClean="0"/>
              <a:t>Time step size of 1 century</a:t>
            </a:r>
          </a:p>
          <a:p>
            <a:r>
              <a:rPr lang="en-US" dirty="0" smtClean="0"/>
              <a:t>Let </a:t>
            </a:r>
            <a:r>
              <a:rPr lang="en-US" dirty="0" err="1" smtClean="0"/>
              <a:t>a_n</a:t>
            </a:r>
            <a:r>
              <a:rPr lang="en-US" dirty="0" smtClean="0"/>
              <a:t> be the amount in micrograms at the start of time step n.</a:t>
            </a:r>
          </a:p>
          <a:p>
            <a:r>
              <a:rPr lang="en-US" dirty="0" smtClean="0"/>
              <a:t>a_0 = 10</a:t>
            </a:r>
          </a:p>
          <a:p>
            <a:r>
              <a:rPr lang="en-US" dirty="0" smtClean="0"/>
              <a:t>delta </a:t>
            </a:r>
            <a:r>
              <a:rPr lang="en-US" dirty="0" err="1" smtClean="0"/>
              <a:t>a_n</a:t>
            </a:r>
            <a:r>
              <a:rPr lang="en-US" dirty="0" smtClean="0"/>
              <a:t> = -0.012 * </a:t>
            </a:r>
            <a:r>
              <a:rPr lang="en-US" dirty="0" err="1" smtClean="0"/>
              <a:t>a_n</a:t>
            </a:r>
            <a:endParaRPr lang="en-US" dirty="0" smtClean="0"/>
          </a:p>
          <a:p>
            <a:r>
              <a:rPr lang="en-US" dirty="0" smtClean="0"/>
              <a:t>We have now completely defined our model.</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Single dose of a medicine</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Tylenol: 15.9% lost from body every hour.</a:t>
            </a:r>
          </a:p>
          <a:p>
            <a:r>
              <a:rPr lang="en-US" dirty="0" smtClean="0"/>
              <a:t>Time steps of 1 hour</a:t>
            </a:r>
          </a:p>
          <a:p>
            <a:r>
              <a:rPr lang="en-US" dirty="0" smtClean="0"/>
              <a:t>Let </a:t>
            </a:r>
            <a:r>
              <a:rPr lang="en-US" dirty="0" err="1" smtClean="0"/>
              <a:t>a_n</a:t>
            </a:r>
            <a:r>
              <a:rPr lang="en-US" dirty="0" smtClean="0"/>
              <a:t> be the amount in milligrams at the start of time step n</a:t>
            </a:r>
          </a:p>
          <a:p>
            <a:r>
              <a:rPr lang="en-US" dirty="0" smtClean="0"/>
              <a:t>a_0 = 500</a:t>
            </a:r>
          </a:p>
          <a:p>
            <a:r>
              <a:rPr lang="en-US" dirty="0" smtClean="0"/>
              <a:t>delta </a:t>
            </a:r>
            <a:r>
              <a:rPr lang="en-US" dirty="0" err="1" smtClean="0"/>
              <a:t>a_n</a:t>
            </a:r>
            <a:r>
              <a:rPr lang="en-US" dirty="0" smtClean="0"/>
              <a:t> = -0.159 </a:t>
            </a:r>
            <a:r>
              <a:rPr lang="en-US" dirty="0" err="1" smtClean="0"/>
              <a:t>a_n</a:t>
            </a:r>
            <a:endParaRPr lang="en-US" dirty="0" smtClean="0"/>
          </a:p>
          <a:p>
            <a:endParaRPr lang="en-US" dirty="0"/>
          </a:p>
          <a:p>
            <a:r>
              <a:rPr lang="en-US" dirty="0" smtClean="0"/>
              <a:t>This general field is “pharmacokinetics” or “pharmacodynamics”</a:t>
            </a:r>
          </a:p>
          <a:p>
            <a:r>
              <a:rPr lang="en-US" dirty="0" smtClean="0"/>
              <a:t>We’re ignoring the initial buildup for now.</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Mortgage</a:t>
            </a:r>
            <a:endParaRPr lang="en-US" dirty="0"/>
          </a:p>
        </p:txBody>
      </p:sp>
      <p:sp>
        <p:nvSpPr>
          <p:cNvPr id="3" name="Content Placeholder 2"/>
          <p:cNvSpPr>
            <a:spLocks noGrp="1"/>
          </p:cNvSpPr>
          <p:nvPr>
            <p:ph idx="1"/>
          </p:nvPr>
        </p:nvSpPr>
        <p:spPr/>
        <p:txBody>
          <a:bodyPr/>
          <a:lstStyle/>
          <a:p>
            <a:r>
              <a:rPr lang="en-US" dirty="0" smtClean="0"/>
              <a:t>About 0.5% interest charged each month</a:t>
            </a:r>
          </a:p>
          <a:p>
            <a:r>
              <a:rPr lang="en-US" dirty="0" smtClean="0"/>
              <a:t>Then subtract your (constant) monthly payment</a:t>
            </a:r>
          </a:p>
          <a:p>
            <a:r>
              <a:rPr lang="en-US" dirty="0" smtClean="0"/>
              <a:t>Time step size of 1 month</a:t>
            </a:r>
          </a:p>
          <a:p>
            <a:r>
              <a:rPr lang="en-US" dirty="0" err="1" smtClean="0"/>
              <a:t>a_n</a:t>
            </a:r>
            <a:r>
              <a:rPr lang="en-US" dirty="0" smtClean="0"/>
              <a:t> is your balance at the start of month n</a:t>
            </a:r>
          </a:p>
          <a:p>
            <a:r>
              <a:rPr lang="en-US" dirty="0" smtClean="0"/>
              <a:t>delta </a:t>
            </a:r>
            <a:r>
              <a:rPr lang="en-US" dirty="0" err="1" smtClean="0"/>
              <a:t>a_n</a:t>
            </a:r>
            <a:r>
              <a:rPr lang="en-US" dirty="0" smtClean="0"/>
              <a:t> = +0.005 * </a:t>
            </a:r>
            <a:r>
              <a:rPr lang="en-US" dirty="0" err="1" smtClean="0"/>
              <a:t>a_n</a:t>
            </a:r>
            <a:r>
              <a:rPr lang="en-US" dirty="0" smtClean="0"/>
              <a:t> - $800</a:t>
            </a:r>
          </a:p>
          <a:p>
            <a:endParaRPr lang="en-US" dirty="0" smtClean="0"/>
          </a:p>
          <a:p>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Credit cards</a:t>
            </a:r>
            <a:endParaRPr lang="en-US" dirty="0"/>
          </a:p>
        </p:txBody>
      </p:sp>
      <p:sp>
        <p:nvSpPr>
          <p:cNvPr id="3" name="Content Placeholder 2"/>
          <p:cNvSpPr>
            <a:spLocks noGrp="1"/>
          </p:cNvSpPr>
          <p:nvPr>
            <p:ph idx="1"/>
          </p:nvPr>
        </p:nvSpPr>
        <p:spPr/>
        <p:txBody>
          <a:bodyPr/>
          <a:lstStyle/>
          <a:p>
            <a:r>
              <a:rPr lang="en-US" dirty="0" smtClean="0"/>
              <a:t>If you stop charging more on them, they work mostly like a mortgage</a:t>
            </a:r>
          </a:p>
          <a:p>
            <a:r>
              <a:rPr lang="en-US" dirty="0" smtClean="0"/>
              <a:t>Typical interest of 24%/year (about 2%/month) instead of 6%/year</a:t>
            </a:r>
          </a:p>
          <a:p>
            <a:r>
              <a:rPr lang="en-US" dirty="0" smtClean="0"/>
              <a:t>Minimum payment is not constant, but you could make constant payments if you want.</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Saving A Little Each Year</a:t>
            </a:r>
            <a:endParaRPr lang="en-US" dirty="0"/>
          </a:p>
        </p:txBody>
      </p:sp>
      <p:sp>
        <p:nvSpPr>
          <p:cNvPr id="3" name="Content Placeholder 2"/>
          <p:cNvSpPr>
            <a:spLocks noGrp="1"/>
          </p:cNvSpPr>
          <p:nvPr>
            <p:ph idx="1"/>
          </p:nvPr>
        </p:nvSpPr>
        <p:spPr/>
        <p:txBody>
          <a:bodyPr/>
          <a:lstStyle/>
          <a:p>
            <a:r>
              <a:rPr lang="en-US" dirty="0" smtClean="0"/>
              <a:t>Add $1000 to your savings each year</a:t>
            </a:r>
          </a:p>
          <a:p>
            <a:r>
              <a:rPr lang="en-US" dirty="0" smtClean="0"/>
              <a:t>Start with a steady 2% growth</a:t>
            </a:r>
          </a:p>
          <a:p>
            <a:endParaRPr lang="en-US" dirty="0"/>
          </a:p>
          <a:p>
            <a:r>
              <a:rPr lang="en-US" dirty="0" smtClean="0"/>
              <a:t>Fancier: use returns from the Dow Jones as the interest rate</a:t>
            </a:r>
            <a:endParaRPr lang="en-US" dirty="0"/>
          </a:p>
        </p:txBody>
      </p:sp>
    </p:spTree>
    <p:extLst>
      <p:ext uri="{BB962C8B-B14F-4D97-AF65-F5344CB8AC3E}">
        <p14:creationId xmlns:p14="http://schemas.microsoft.com/office/powerpoint/2010/main" val="26319401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Repeated Dosing</a:t>
            </a:r>
            <a:endParaRPr lang="en-US" dirty="0"/>
          </a:p>
        </p:txBody>
      </p:sp>
      <p:sp>
        <p:nvSpPr>
          <p:cNvPr id="3" name="Content Placeholder 2"/>
          <p:cNvSpPr>
            <a:spLocks noGrp="1"/>
          </p:cNvSpPr>
          <p:nvPr>
            <p:ph idx="1"/>
          </p:nvPr>
        </p:nvSpPr>
        <p:spPr/>
        <p:txBody>
          <a:bodyPr/>
          <a:lstStyle/>
          <a:p>
            <a:r>
              <a:rPr lang="en-US" dirty="0" smtClean="0"/>
              <a:t>Suppose I take 300mg of Tylenol every </a:t>
            </a:r>
            <a:r>
              <a:rPr lang="en-US" dirty="0" smtClean="0"/>
              <a:t>6 </a:t>
            </a:r>
            <a:r>
              <a:rPr lang="en-US" dirty="0" smtClean="0"/>
              <a:t>hrs.</a:t>
            </a:r>
          </a:p>
          <a:p>
            <a:r>
              <a:rPr lang="en-US" dirty="0" smtClean="0"/>
              <a:t>Let the time step size be </a:t>
            </a:r>
            <a:r>
              <a:rPr lang="en-US" dirty="0" smtClean="0"/>
              <a:t>6 </a:t>
            </a:r>
            <a:r>
              <a:rPr lang="en-US" dirty="0" smtClean="0"/>
              <a:t>hours</a:t>
            </a:r>
          </a:p>
          <a:p>
            <a:r>
              <a:rPr lang="en-US" dirty="0" smtClean="0"/>
              <a:t>Let </a:t>
            </a:r>
            <a:r>
              <a:rPr lang="en-US" dirty="0" err="1" smtClean="0"/>
              <a:t>a_n</a:t>
            </a:r>
            <a:r>
              <a:rPr lang="en-US" dirty="0" smtClean="0"/>
              <a:t> be the amount (mg) in my system immediately after taking a dose.</a:t>
            </a:r>
          </a:p>
          <a:p>
            <a:r>
              <a:rPr lang="en-US" dirty="0" smtClean="0"/>
              <a:t>a_0 = 300</a:t>
            </a:r>
          </a:p>
          <a:p>
            <a:r>
              <a:rPr lang="en-US" dirty="0" smtClean="0"/>
              <a:t>Note: I am not a medical doctor.  Consult your physician as necessary.</a:t>
            </a:r>
          </a:p>
          <a:p>
            <a:r>
              <a:rPr lang="en-US" dirty="0" smtClean="0"/>
              <a:t>Recall: lose 15.9% per hour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Attention Future Teachers!</a:t>
            </a:r>
            <a:endParaRPr lang="en-US" dirty="0"/>
          </a:p>
        </p:txBody>
      </p:sp>
      <p:sp>
        <p:nvSpPr>
          <p:cNvPr id="3" name="Content Placeholder 2"/>
          <p:cNvSpPr>
            <a:spLocks noGrp="1"/>
          </p:cNvSpPr>
          <p:nvPr>
            <p:ph idx="1"/>
          </p:nvPr>
        </p:nvSpPr>
        <p:spPr/>
        <p:txBody>
          <a:bodyPr/>
          <a:lstStyle/>
          <a:p>
            <a:pPr>
              <a:buNone/>
            </a:pPr>
            <a:r>
              <a:rPr lang="en-US" dirty="0" smtClean="0"/>
              <a:t>This stuff is:</a:t>
            </a:r>
          </a:p>
          <a:p>
            <a:r>
              <a:rPr lang="en-US" dirty="0" smtClean="0"/>
              <a:t>Fairly easy to do</a:t>
            </a:r>
          </a:p>
          <a:p>
            <a:r>
              <a:rPr lang="en-US" dirty="0" smtClean="0"/>
              <a:t>Obviously applicable to the real world</a:t>
            </a:r>
          </a:p>
          <a:p>
            <a:r>
              <a:rPr lang="en-US" dirty="0" smtClean="0"/>
              <a:t>Good practice with Excel (no add-ins!)</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equation won’t poison you?</a:t>
            </a:r>
            <a:endParaRPr lang="en-US" dirty="0"/>
          </a:p>
        </p:txBody>
      </p:sp>
      <p:sp>
        <p:nvSpPr>
          <p:cNvPr id="3" name="Content Placeholder 2"/>
          <p:cNvSpPr>
            <a:spLocks noGrp="1"/>
          </p:cNvSpPr>
          <p:nvPr>
            <p:ph idx="1"/>
          </p:nvPr>
        </p:nvSpPr>
        <p:spPr/>
        <p:txBody>
          <a:bodyPr/>
          <a:lstStyle/>
          <a:p>
            <a:pPr marL="514350" indent="-514350">
              <a:buAutoNum type="arabicParenR"/>
            </a:pPr>
            <a:r>
              <a:rPr lang="en-US" dirty="0" smtClean="0"/>
              <a:t>delta </a:t>
            </a:r>
            <a:r>
              <a:rPr lang="en-US" dirty="0" err="1" smtClean="0"/>
              <a:t>a_n</a:t>
            </a:r>
            <a:r>
              <a:rPr lang="en-US" dirty="0" smtClean="0"/>
              <a:t> = -(</a:t>
            </a:r>
            <a:r>
              <a:rPr lang="en-US" dirty="0" smtClean="0"/>
              <a:t>0.159^6)</a:t>
            </a:r>
            <a:r>
              <a:rPr lang="en-US" dirty="0" err="1" smtClean="0"/>
              <a:t>a_n</a:t>
            </a:r>
            <a:r>
              <a:rPr lang="en-US" dirty="0" smtClean="0"/>
              <a:t> </a:t>
            </a:r>
            <a:r>
              <a:rPr lang="en-US" dirty="0" smtClean="0"/>
              <a:t>+ 300</a:t>
            </a:r>
          </a:p>
          <a:p>
            <a:pPr marL="514350" indent="-514350">
              <a:buFont typeface="Arial" pitchFamily="34" charset="0"/>
              <a:buAutoNum type="arabicParenR"/>
            </a:pPr>
            <a:r>
              <a:rPr lang="en-US" dirty="0" smtClean="0"/>
              <a:t>delta </a:t>
            </a:r>
            <a:r>
              <a:rPr lang="en-US" dirty="0" err="1" smtClean="0"/>
              <a:t>a_n</a:t>
            </a:r>
            <a:r>
              <a:rPr lang="en-US" dirty="0" smtClean="0"/>
              <a:t> = -(1-(1-0.159</a:t>
            </a:r>
            <a:r>
              <a:rPr lang="en-US" dirty="0" smtClean="0"/>
              <a:t>)^6)</a:t>
            </a:r>
            <a:r>
              <a:rPr lang="en-US" dirty="0" err="1" smtClean="0"/>
              <a:t>a_n</a:t>
            </a:r>
            <a:r>
              <a:rPr lang="en-US" dirty="0" smtClean="0"/>
              <a:t> </a:t>
            </a:r>
            <a:r>
              <a:rPr lang="en-US" dirty="0" smtClean="0"/>
              <a:t>+ 300</a:t>
            </a:r>
          </a:p>
          <a:p>
            <a:pPr marL="514350" indent="-514350">
              <a:buFont typeface="Arial" pitchFamily="34" charset="0"/>
              <a:buAutoNum type="arabicParenR"/>
            </a:pPr>
            <a:r>
              <a:rPr lang="en-US" dirty="0" smtClean="0"/>
              <a:t>delta </a:t>
            </a:r>
            <a:r>
              <a:rPr lang="en-US" dirty="0" err="1" smtClean="0"/>
              <a:t>a_n</a:t>
            </a:r>
            <a:r>
              <a:rPr lang="en-US" dirty="0" smtClean="0"/>
              <a:t> = -(</a:t>
            </a:r>
            <a:r>
              <a:rPr lang="en-US" dirty="0" smtClean="0"/>
              <a:t>1-0.159^6)</a:t>
            </a:r>
            <a:r>
              <a:rPr lang="en-US" dirty="0" err="1" smtClean="0"/>
              <a:t>a_n</a:t>
            </a:r>
            <a:r>
              <a:rPr lang="en-US" dirty="0" smtClean="0"/>
              <a:t> </a:t>
            </a:r>
            <a:r>
              <a:rPr lang="en-US" dirty="0" smtClean="0"/>
              <a:t>+ 300</a:t>
            </a:r>
          </a:p>
          <a:p>
            <a:pPr marL="514350" indent="-514350">
              <a:buFont typeface="Arial" pitchFamily="34" charset="0"/>
              <a:buAutoNum type="arabicParenR"/>
            </a:pPr>
            <a:r>
              <a:rPr lang="en-US" dirty="0" smtClean="0"/>
              <a:t>delta </a:t>
            </a:r>
            <a:r>
              <a:rPr lang="en-US" dirty="0" err="1" smtClean="0"/>
              <a:t>a_n</a:t>
            </a:r>
            <a:r>
              <a:rPr lang="en-US" dirty="0" smtClean="0"/>
              <a:t> = -(1-0.159</a:t>
            </a:r>
            <a:r>
              <a:rPr lang="en-US" dirty="0" smtClean="0"/>
              <a:t>)^6 </a:t>
            </a:r>
            <a:r>
              <a:rPr lang="en-US" dirty="0" err="1" smtClean="0"/>
              <a:t>a_n</a:t>
            </a:r>
            <a:r>
              <a:rPr lang="en-US" dirty="0" smtClean="0"/>
              <a:t> + 300</a:t>
            </a:r>
          </a:p>
          <a:p>
            <a:pPr marL="514350" indent="-514350">
              <a:buFont typeface="Arial" pitchFamily="34" charset="0"/>
              <a:buAutoNum type="arabicParenR"/>
            </a:pPr>
            <a:endParaRPr lang="en-US" dirty="0" smtClean="0"/>
          </a:p>
          <a:p>
            <a:pPr marL="514350" indent="-514350">
              <a:buAutoNum type="arabicParenR"/>
            </a:pP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Newton’s Law of Cooling</a:t>
            </a:r>
            <a:endParaRPr lang="en-US" dirty="0"/>
          </a:p>
        </p:txBody>
      </p:sp>
      <p:sp>
        <p:nvSpPr>
          <p:cNvPr id="3" name="Content Placeholder 2"/>
          <p:cNvSpPr>
            <a:spLocks noGrp="1"/>
          </p:cNvSpPr>
          <p:nvPr>
            <p:ph idx="1"/>
          </p:nvPr>
        </p:nvSpPr>
        <p:spPr/>
        <p:txBody>
          <a:bodyPr/>
          <a:lstStyle/>
          <a:p>
            <a:r>
              <a:rPr lang="en-US" dirty="0" smtClean="0"/>
              <a:t>An object that is warmer or cooler than the ambient temperature</a:t>
            </a:r>
          </a:p>
          <a:p>
            <a:r>
              <a:rPr lang="en-US" dirty="0" smtClean="0"/>
              <a:t>Temperature change is proportional to the difference in temperatures (ambient minus object temp)</a:t>
            </a:r>
          </a:p>
          <a:p>
            <a:r>
              <a:rPr lang="en-US" dirty="0" smtClean="0"/>
              <a:t>Constant of proportionality is actually hard to determine experimentally.</a:t>
            </a:r>
          </a:p>
          <a:p>
            <a:r>
              <a:rPr lang="en-US" dirty="0" smtClean="0"/>
              <a:t>Data slides at end of this file</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Newton cooling/warming</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Time step size of 1 minute</a:t>
            </a:r>
          </a:p>
          <a:p>
            <a:r>
              <a:rPr lang="en-US" dirty="0" smtClean="0"/>
              <a:t>Let </a:t>
            </a:r>
            <a:r>
              <a:rPr lang="en-US" dirty="0" err="1" smtClean="0"/>
              <a:t>a_n</a:t>
            </a:r>
            <a:r>
              <a:rPr lang="en-US" dirty="0" smtClean="0"/>
              <a:t> be the temp (deg. F) of the object</a:t>
            </a:r>
          </a:p>
          <a:p>
            <a:r>
              <a:rPr lang="en-US" dirty="0" smtClean="0"/>
              <a:t>Ambient temp of 350 F.</a:t>
            </a:r>
          </a:p>
          <a:p>
            <a:r>
              <a:rPr lang="en-US" dirty="0" smtClean="0"/>
              <a:t>a_0 = 40</a:t>
            </a:r>
          </a:p>
          <a:p>
            <a:r>
              <a:rPr lang="en-US" dirty="0" smtClean="0"/>
              <a:t>delta </a:t>
            </a:r>
            <a:r>
              <a:rPr lang="en-US" dirty="0" err="1" smtClean="0"/>
              <a:t>a_n</a:t>
            </a:r>
            <a:r>
              <a:rPr lang="en-US" dirty="0" smtClean="0"/>
              <a:t> = k*(350 - </a:t>
            </a:r>
            <a:r>
              <a:rPr lang="en-US" dirty="0" err="1" smtClean="0"/>
              <a:t>a_n</a:t>
            </a:r>
            <a:r>
              <a:rPr lang="en-US" dirty="0" smtClean="0"/>
              <a:t>)</a:t>
            </a:r>
          </a:p>
          <a:p>
            <a:r>
              <a:rPr lang="en-US" dirty="0" smtClean="0"/>
              <a:t>Do the signs (+/-) make sense?</a:t>
            </a:r>
          </a:p>
          <a:p>
            <a:r>
              <a:rPr lang="en-US" dirty="0" smtClean="0"/>
              <a:t>What starts at 40 deg. F in an ambient temp of 350 deg F?</a:t>
            </a:r>
          </a:p>
          <a:p>
            <a:r>
              <a:rPr lang="en-US" dirty="0" smtClean="0"/>
              <a:t>What if k is too large in this example?</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freezes faster?</a:t>
            </a:r>
            <a:endParaRPr lang="en-US" dirty="0"/>
          </a:p>
        </p:txBody>
      </p:sp>
      <p:sp>
        <p:nvSpPr>
          <p:cNvPr id="3" name="Content Placeholder 2"/>
          <p:cNvSpPr>
            <a:spLocks noGrp="1"/>
          </p:cNvSpPr>
          <p:nvPr>
            <p:ph idx="1"/>
          </p:nvPr>
        </p:nvSpPr>
        <p:spPr/>
        <p:txBody>
          <a:bodyPr/>
          <a:lstStyle/>
          <a:p>
            <a:r>
              <a:rPr lang="en-US" dirty="0" smtClean="0"/>
              <a:t>Hot water or cold water?</a:t>
            </a:r>
          </a:p>
          <a:p>
            <a:r>
              <a:rPr lang="en-US" dirty="0" smtClean="0"/>
              <a:t>Sadly, too many other variables to consider:</a:t>
            </a:r>
          </a:p>
          <a:p>
            <a:pPr lvl="1"/>
            <a:r>
              <a:rPr lang="en-US" dirty="0" smtClean="0"/>
              <a:t>Evaporation</a:t>
            </a:r>
          </a:p>
          <a:p>
            <a:pPr lvl="2"/>
            <a:r>
              <a:rPr lang="en-US" dirty="0" smtClean="0"/>
              <a:t>Causes cooling</a:t>
            </a:r>
          </a:p>
          <a:p>
            <a:pPr lvl="2"/>
            <a:r>
              <a:rPr lang="en-US" dirty="0" smtClean="0"/>
              <a:t>Causes less water to try to freeze</a:t>
            </a:r>
          </a:p>
          <a:p>
            <a:pPr lvl="1"/>
            <a:r>
              <a:rPr lang="en-US" dirty="0" smtClean="0"/>
              <a:t>Dissolved gasses</a:t>
            </a:r>
          </a:p>
          <a:p>
            <a:pPr lvl="1"/>
            <a:r>
              <a:rPr lang="en-US" dirty="0" smtClean="0"/>
              <a:t>Freezer on/off cycles</a:t>
            </a:r>
          </a:p>
          <a:p>
            <a:pPr lvl="1"/>
            <a:r>
              <a:rPr lang="en-US" dirty="0" smtClean="0"/>
              <a:t>Air currents in freezer</a:t>
            </a:r>
          </a:p>
          <a:p>
            <a:pPr lvl="1"/>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Limited Population Growth</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C = Carrying Capacity (max sustainable size of population)</a:t>
            </a:r>
          </a:p>
          <a:p>
            <a:r>
              <a:rPr lang="en-US" dirty="0" smtClean="0"/>
              <a:t>Time step size: depends on context</a:t>
            </a:r>
          </a:p>
          <a:p>
            <a:r>
              <a:rPr lang="en-US" dirty="0" smtClean="0"/>
              <a:t>Growth is proportional to:</a:t>
            </a:r>
          </a:p>
          <a:p>
            <a:pPr lvl="1">
              <a:buFont typeface="Wingdings" pitchFamily="2" charset="2"/>
              <a:buChar char="q"/>
            </a:pPr>
            <a:r>
              <a:rPr lang="en-US" dirty="0" smtClean="0"/>
              <a:t>Current population size (like ordinary growth)</a:t>
            </a:r>
          </a:p>
          <a:p>
            <a:pPr lvl="1">
              <a:buFont typeface="Wingdings" pitchFamily="2" charset="2"/>
              <a:buChar char="q"/>
            </a:pPr>
            <a:r>
              <a:rPr lang="en-US" dirty="0" smtClean="0"/>
              <a:t>Distance to C (small distance to C gives small growth)</a:t>
            </a:r>
          </a:p>
          <a:p>
            <a:r>
              <a:rPr lang="en-US" dirty="0" smtClean="0"/>
              <a:t>Some people do: delta </a:t>
            </a:r>
            <a:r>
              <a:rPr lang="en-US" dirty="0" err="1" smtClean="0"/>
              <a:t>a_n</a:t>
            </a:r>
            <a:r>
              <a:rPr lang="en-US" dirty="0" smtClean="0"/>
              <a:t> = k</a:t>
            </a:r>
            <a:r>
              <a:rPr lang="en-US" baseline="-25000" dirty="0" smtClean="0"/>
              <a:t>1</a:t>
            </a:r>
            <a:r>
              <a:rPr lang="en-US" dirty="0" smtClean="0"/>
              <a:t> * </a:t>
            </a:r>
            <a:r>
              <a:rPr lang="en-US" dirty="0" err="1" smtClean="0"/>
              <a:t>a_n</a:t>
            </a:r>
            <a:r>
              <a:rPr lang="en-US" dirty="0" smtClean="0"/>
              <a:t> * (C - </a:t>
            </a:r>
            <a:r>
              <a:rPr lang="en-US" dirty="0" err="1" smtClean="0"/>
              <a:t>a_n</a:t>
            </a:r>
            <a:r>
              <a:rPr lang="en-US" dirty="0" smtClean="0"/>
              <a:t>)</a:t>
            </a:r>
          </a:p>
          <a:p>
            <a:r>
              <a:rPr lang="en-US" dirty="0" smtClean="0"/>
              <a:t>But it’s better to do</a:t>
            </a:r>
          </a:p>
          <a:p>
            <a:pPr marL="0" indent="0">
              <a:buNone/>
            </a:pPr>
            <a:r>
              <a:rPr lang="en-US" dirty="0" smtClean="0"/>
              <a:t>	delta </a:t>
            </a:r>
            <a:r>
              <a:rPr lang="en-US" dirty="0" err="1"/>
              <a:t>a_n</a:t>
            </a:r>
            <a:r>
              <a:rPr lang="en-US" dirty="0"/>
              <a:t> = </a:t>
            </a:r>
            <a:r>
              <a:rPr lang="en-US" dirty="0" smtClean="0"/>
              <a:t>k </a:t>
            </a:r>
            <a:r>
              <a:rPr lang="en-US" dirty="0"/>
              <a:t>* </a:t>
            </a:r>
            <a:r>
              <a:rPr lang="en-US" dirty="0" err="1"/>
              <a:t>a_n</a:t>
            </a:r>
            <a:r>
              <a:rPr lang="en-US" dirty="0"/>
              <a:t> * </a:t>
            </a:r>
            <a:r>
              <a:rPr lang="en-US" dirty="0" smtClean="0"/>
              <a:t>(1  -   </a:t>
            </a:r>
            <a:r>
              <a:rPr lang="en-US" dirty="0" err="1" smtClean="0"/>
              <a:t>a_n</a:t>
            </a:r>
            <a:r>
              <a:rPr lang="en-US" dirty="0" smtClean="0"/>
              <a:t>/C)</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Logistic Growth data set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a:t/>
            </a:r>
            <a:br>
              <a:rPr lang="en-US" dirty="0"/>
            </a:br>
            <a:r>
              <a:rPr lang="en-US" dirty="0"/>
              <a:t>users.humboldt.edu/</a:t>
            </a:r>
            <a:r>
              <a:rPr lang="en-US" dirty="0" err="1"/>
              <a:t>tpayer</a:t>
            </a:r>
            <a:r>
              <a:rPr lang="en-US" dirty="0"/>
              <a:t>/Math-115/Expo_86.doc</a:t>
            </a:r>
            <a:br>
              <a:rPr lang="en-US" dirty="0"/>
            </a:br>
            <a:r>
              <a:rPr lang="en-US" dirty="0"/>
              <a:t/>
            </a:r>
            <a:br>
              <a:rPr lang="en-US" dirty="0"/>
            </a:br>
            <a:r>
              <a:rPr lang="en-US" dirty="0"/>
              <a:t>The First Laboratory Experiment of Population: </a:t>
            </a:r>
            <a:r>
              <a:rPr lang="en-US" dirty="0" smtClean="0"/>
              <a:t>Measuring the </a:t>
            </a:r>
            <a:r>
              <a:rPr lang="en-US" dirty="0"/>
              <a:t>Population Growth of Brewers' Yeast.</a:t>
            </a:r>
            <a:br>
              <a:rPr lang="en-US" dirty="0"/>
            </a:br>
            <a:r>
              <a:rPr lang="en-US" dirty="0"/>
              <a:t/>
            </a:r>
            <a:br>
              <a:rPr lang="en-US" dirty="0"/>
            </a:br>
            <a:r>
              <a:rPr lang="en-US" dirty="0"/>
              <a:t>In 1913, the Swedish biologist Tor Carlson conducted</a:t>
            </a:r>
            <a:br>
              <a:rPr lang="en-US" dirty="0"/>
            </a:br>
            <a:r>
              <a:rPr lang="en-US" dirty="0"/>
              <a:t>the first laboratory controlled experiment where the growth of </a:t>
            </a:r>
            <a:r>
              <a:rPr lang="en-US" dirty="0" smtClean="0"/>
              <a:t>a biological </a:t>
            </a:r>
            <a:r>
              <a:rPr lang="en-US" dirty="0"/>
              <a:t>population was measured and recorded in hourly </a:t>
            </a:r>
            <a:r>
              <a:rPr lang="en-US" dirty="0" smtClean="0"/>
              <a:t>time intervals</a:t>
            </a:r>
            <a:r>
              <a:rPr lang="en-US" dirty="0"/>
              <a:t>. His subject was Saccharomyces </a:t>
            </a:r>
            <a:r>
              <a:rPr lang="en-US" dirty="0" err="1"/>
              <a:t>Cerevisiae</a:t>
            </a:r>
            <a:r>
              <a:rPr lang="en-US" dirty="0"/>
              <a:t>, better </a:t>
            </a:r>
            <a:r>
              <a:rPr lang="en-US" dirty="0" smtClean="0"/>
              <a:t>known as </a:t>
            </a:r>
            <a:r>
              <a:rPr lang="en-US" dirty="0"/>
              <a:t>brewer’s yeast and a sample of his data is </a:t>
            </a:r>
            <a:r>
              <a:rPr lang="en-US" dirty="0" smtClean="0"/>
              <a:t>given…</a:t>
            </a:r>
            <a:endParaRPr lang="en-US" dirty="0"/>
          </a:p>
        </p:txBody>
      </p:sp>
    </p:spTree>
    <p:extLst>
      <p:ext uri="{BB962C8B-B14F-4D97-AF65-F5344CB8AC3E}">
        <p14:creationId xmlns:p14="http://schemas.microsoft.com/office/powerpoint/2010/main" val="41870455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 data</a:t>
            </a:r>
            <a:endParaRPr lang="en-US" dirty="0"/>
          </a:p>
        </p:txBody>
      </p:sp>
      <p:sp>
        <p:nvSpPr>
          <p:cNvPr id="3" name="Content Placeholder 2"/>
          <p:cNvSpPr>
            <a:spLocks noGrp="1"/>
          </p:cNvSpPr>
          <p:nvPr>
            <p:ph idx="1"/>
          </p:nvPr>
        </p:nvSpPr>
        <p:spPr/>
        <p:txBody>
          <a:bodyPr>
            <a:normAutofit fontScale="25000" lnSpcReduction="20000"/>
          </a:bodyPr>
          <a:lstStyle/>
          <a:p>
            <a:pPr marL="0" indent="0">
              <a:buNone/>
            </a:pPr>
            <a:r>
              <a:rPr lang="en-US" sz="5600" dirty="0"/>
              <a:t>Time(hours)	Biomass</a:t>
            </a:r>
          </a:p>
          <a:p>
            <a:pPr marL="0" indent="0">
              <a:buNone/>
            </a:pPr>
            <a:r>
              <a:rPr lang="en-US" sz="5600" dirty="0"/>
              <a:t>0	9.7</a:t>
            </a:r>
          </a:p>
          <a:p>
            <a:pPr marL="0" indent="0">
              <a:buNone/>
            </a:pPr>
            <a:r>
              <a:rPr lang="en-US" sz="5600" dirty="0"/>
              <a:t>1	18.3</a:t>
            </a:r>
          </a:p>
          <a:p>
            <a:pPr marL="0" indent="0">
              <a:buNone/>
            </a:pPr>
            <a:r>
              <a:rPr lang="en-US" sz="5600" dirty="0"/>
              <a:t>2	29</a:t>
            </a:r>
          </a:p>
          <a:p>
            <a:pPr marL="0" indent="0">
              <a:buNone/>
            </a:pPr>
            <a:r>
              <a:rPr lang="en-US" sz="5600" dirty="0"/>
              <a:t>3	47.2</a:t>
            </a:r>
          </a:p>
          <a:p>
            <a:pPr marL="0" indent="0">
              <a:buNone/>
            </a:pPr>
            <a:r>
              <a:rPr lang="en-US" sz="5600" dirty="0"/>
              <a:t>4	71.1</a:t>
            </a:r>
          </a:p>
          <a:p>
            <a:pPr marL="0" indent="0">
              <a:buNone/>
            </a:pPr>
            <a:r>
              <a:rPr lang="en-US" sz="5600" dirty="0"/>
              <a:t>5	119.1</a:t>
            </a:r>
          </a:p>
          <a:p>
            <a:pPr marL="0" indent="0">
              <a:buNone/>
            </a:pPr>
            <a:r>
              <a:rPr lang="en-US" sz="5600" dirty="0"/>
              <a:t>6	174.6</a:t>
            </a:r>
          </a:p>
          <a:p>
            <a:pPr marL="0" indent="0">
              <a:buNone/>
            </a:pPr>
            <a:r>
              <a:rPr lang="en-US" sz="5600" dirty="0"/>
              <a:t>7	257.3</a:t>
            </a:r>
          </a:p>
          <a:p>
            <a:pPr marL="0" indent="0">
              <a:buNone/>
            </a:pPr>
            <a:r>
              <a:rPr lang="en-US" sz="5600" dirty="0"/>
              <a:t>8	350.7</a:t>
            </a:r>
          </a:p>
          <a:p>
            <a:pPr marL="0" indent="0">
              <a:buNone/>
            </a:pPr>
            <a:r>
              <a:rPr lang="en-US" sz="5600" dirty="0"/>
              <a:t>9	441</a:t>
            </a:r>
          </a:p>
          <a:p>
            <a:pPr marL="0" indent="0">
              <a:buNone/>
            </a:pPr>
            <a:r>
              <a:rPr lang="en-US" sz="5600" dirty="0"/>
              <a:t>10	513.3</a:t>
            </a:r>
          </a:p>
          <a:p>
            <a:pPr marL="0" indent="0">
              <a:buNone/>
            </a:pPr>
            <a:r>
              <a:rPr lang="en-US" sz="5600" dirty="0"/>
              <a:t>11	559.7</a:t>
            </a:r>
          </a:p>
          <a:p>
            <a:pPr marL="0" indent="0">
              <a:buNone/>
            </a:pPr>
            <a:r>
              <a:rPr lang="en-US" sz="5600" dirty="0"/>
              <a:t>12	594.8</a:t>
            </a:r>
          </a:p>
          <a:p>
            <a:pPr marL="0" indent="0">
              <a:buNone/>
            </a:pPr>
            <a:r>
              <a:rPr lang="en-US" sz="5600" dirty="0"/>
              <a:t>13	629.4</a:t>
            </a:r>
          </a:p>
          <a:p>
            <a:pPr marL="0" indent="0">
              <a:buNone/>
            </a:pPr>
            <a:r>
              <a:rPr lang="en-US" sz="5600" dirty="0"/>
              <a:t>14	640.8</a:t>
            </a:r>
          </a:p>
          <a:p>
            <a:pPr marL="0" indent="0">
              <a:buNone/>
            </a:pPr>
            <a:r>
              <a:rPr lang="en-US" sz="5600" dirty="0"/>
              <a:t>15	651.1</a:t>
            </a:r>
          </a:p>
          <a:p>
            <a:pPr marL="0" indent="0">
              <a:buNone/>
            </a:pPr>
            <a:r>
              <a:rPr lang="en-US" sz="5600" dirty="0"/>
              <a:t>16	655.9</a:t>
            </a:r>
          </a:p>
          <a:p>
            <a:pPr marL="0" indent="0">
              <a:buNone/>
            </a:pPr>
            <a:r>
              <a:rPr lang="en-US" sz="5600" dirty="0"/>
              <a:t>17	659.6</a:t>
            </a:r>
          </a:p>
          <a:p>
            <a:pPr marL="0" indent="0">
              <a:buNone/>
            </a:pPr>
            <a:r>
              <a:rPr lang="en-US" sz="5600" dirty="0"/>
              <a:t>18	661.8</a:t>
            </a:r>
          </a:p>
          <a:p>
            <a:pPr marL="0" indent="0">
              <a:buNone/>
            </a:pPr>
            <a:endParaRPr lang="en-US" dirty="0" smtClean="0"/>
          </a:p>
          <a:p>
            <a:pPr marL="0" indent="0">
              <a:buNone/>
            </a:pPr>
            <a:r>
              <a:rPr lang="en-US" dirty="0" smtClean="0"/>
              <a:t>The textbook by Giordano et al. has this on page 11, and eyeballs the carrying capacity at [everybody, please quietly write down your own eyeball estimate of the carrying capacity! </a:t>
            </a:r>
            <a:r>
              <a:rPr lang="en-US" dirty="0" smtClean="0">
                <a:solidFill>
                  <a:schemeClr val="bg1"/>
                </a:solidFill>
              </a:rPr>
              <a:t>665</a:t>
            </a:r>
            <a:r>
              <a:rPr lang="en-US" dirty="0" smtClean="0"/>
              <a:t>].</a:t>
            </a:r>
            <a:endParaRPr lang="en-US" dirty="0"/>
          </a:p>
        </p:txBody>
      </p:sp>
    </p:spTree>
    <p:extLst>
      <p:ext uri="{BB962C8B-B14F-4D97-AF65-F5344CB8AC3E}">
        <p14:creationId xmlns:p14="http://schemas.microsoft.com/office/powerpoint/2010/main" val="28592504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 Scales/Discrete to Continuous</a:t>
            </a:r>
            <a:endParaRPr lang="en-US" dirty="0"/>
          </a:p>
        </p:txBody>
      </p:sp>
      <p:sp>
        <p:nvSpPr>
          <p:cNvPr id="3" name="Content Placeholder 2"/>
          <p:cNvSpPr>
            <a:spLocks noGrp="1"/>
          </p:cNvSpPr>
          <p:nvPr>
            <p:ph idx="1"/>
          </p:nvPr>
        </p:nvSpPr>
        <p:spPr/>
        <p:txBody>
          <a:bodyPr>
            <a:normAutofit fontScale="92500"/>
          </a:bodyPr>
          <a:lstStyle/>
          <a:p>
            <a:r>
              <a:rPr lang="en-US" dirty="0" smtClean="0"/>
              <a:t>What if we’re currently modeling year-to-year, but want to change to month-to-month?</a:t>
            </a:r>
          </a:p>
          <a:p>
            <a:r>
              <a:rPr lang="en-US" dirty="0" smtClean="0"/>
              <a:t>First idea: keep the delta equation the same, but use</a:t>
            </a:r>
          </a:p>
          <a:p>
            <a:pPr marL="0" indent="0">
              <a:buNone/>
            </a:pPr>
            <a:r>
              <a:rPr lang="en-US" dirty="0" smtClean="0"/>
              <a:t>a_(month n+1) = </a:t>
            </a:r>
            <a:r>
              <a:rPr lang="en-US" dirty="0" err="1" smtClean="0"/>
              <a:t>a_n</a:t>
            </a:r>
            <a:r>
              <a:rPr lang="en-US" dirty="0" smtClean="0"/>
              <a:t> + (delta </a:t>
            </a:r>
            <a:r>
              <a:rPr lang="en-US" dirty="0" err="1" smtClean="0"/>
              <a:t>a_n</a:t>
            </a:r>
            <a:r>
              <a:rPr lang="en-US" dirty="0" smtClean="0"/>
              <a:t>)*1/12</a:t>
            </a:r>
          </a:p>
          <a:p>
            <a:pPr marL="0" indent="0">
              <a:buNone/>
            </a:pPr>
            <a:endParaRPr lang="en-US" dirty="0" smtClean="0"/>
          </a:p>
          <a:p>
            <a:pPr marL="0" indent="0">
              <a:buNone/>
            </a:pPr>
            <a:r>
              <a:rPr lang="en-US" dirty="0" smtClean="0"/>
              <a:t>Does it give the same results?</a:t>
            </a:r>
          </a:p>
          <a:p>
            <a:pPr marL="0" indent="0">
              <a:buNone/>
            </a:pPr>
            <a:r>
              <a:rPr lang="en-US" dirty="0" smtClean="0"/>
              <a:t>Let time step go to zero, get Differential Equation</a:t>
            </a:r>
            <a:endParaRPr lang="en-US" dirty="0"/>
          </a:p>
        </p:txBody>
      </p:sp>
    </p:spTree>
    <p:extLst>
      <p:ext uri="{BB962C8B-B14F-4D97-AF65-F5344CB8AC3E}">
        <p14:creationId xmlns:p14="http://schemas.microsoft.com/office/powerpoint/2010/main" val="175229440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Quiz: Single-Variable Models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33012912"/>
              </p:ext>
            </p:extLst>
          </p:nvPr>
        </p:nvGraphicFramePr>
        <p:xfrm>
          <a:off x="457200" y="1600200"/>
          <a:ext cx="8229600" cy="40436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r>
                        <a:rPr lang="en-US" dirty="0" smtClean="0"/>
                        <a:t>Model</a:t>
                      </a:r>
                      <a:endParaRPr lang="en-US" dirty="0"/>
                    </a:p>
                  </a:txBody>
                  <a:tcPr/>
                </a:tc>
                <a:tc>
                  <a:txBody>
                    <a:bodyPr/>
                    <a:lstStyle/>
                    <a:p>
                      <a:r>
                        <a:rPr lang="en-US" dirty="0" smtClean="0"/>
                        <a:t>Delta equation</a:t>
                      </a:r>
                      <a:endParaRPr lang="en-US" dirty="0"/>
                    </a:p>
                  </a:txBody>
                  <a:tcPr/>
                </a:tc>
                <a:tc>
                  <a:txBody>
                    <a:bodyPr/>
                    <a:lstStyle/>
                    <a:p>
                      <a:r>
                        <a:rPr lang="en-US" dirty="0" smtClean="0"/>
                        <a:t>Sketch (</a:t>
                      </a:r>
                      <a:r>
                        <a:rPr lang="en-US" dirty="0" err="1" smtClean="0"/>
                        <a:t>horiz</a:t>
                      </a:r>
                      <a:r>
                        <a:rPr lang="en-US" dirty="0" smtClean="0"/>
                        <a:t>=time, </a:t>
                      </a:r>
                      <a:r>
                        <a:rPr lang="en-US" dirty="0" err="1" smtClean="0"/>
                        <a:t>vert</a:t>
                      </a:r>
                      <a:r>
                        <a:rPr lang="en-US" dirty="0" smtClean="0"/>
                        <a:t>=</a:t>
                      </a:r>
                      <a:r>
                        <a:rPr lang="en-US" dirty="0" err="1" smtClean="0"/>
                        <a:t>a_n</a:t>
                      </a:r>
                      <a:r>
                        <a:rPr lang="en-US" dirty="0" smtClean="0"/>
                        <a:t>)</a:t>
                      </a:r>
                      <a:endParaRPr lang="en-US" dirty="0"/>
                    </a:p>
                  </a:txBody>
                  <a:tcPr/>
                </a:tc>
              </a:tr>
              <a:tr h="370840">
                <a:tc>
                  <a:txBody>
                    <a:bodyPr/>
                    <a:lstStyle/>
                    <a:p>
                      <a:r>
                        <a:rPr lang="en-US" dirty="0" smtClean="0"/>
                        <a:t>Compound</a:t>
                      </a:r>
                      <a:r>
                        <a:rPr lang="en-US" baseline="0" dirty="0" smtClean="0"/>
                        <a:t> Interest / Unlimited Pop. Growth</a:t>
                      </a:r>
                      <a:endParaRPr lang="en-US" dirty="0"/>
                    </a:p>
                  </a:txBody>
                  <a:tcPr/>
                </a:tc>
                <a:tc>
                  <a:txBody>
                    <a:bodyPr/>
                    <a:lstStyle/>
                    <a:p>
                      <a:r>
                        <a:rPr lang="en-US" dirty="0" smtClean="0"/>
                        <a:t>delta </a:t>
                      </a:r>
                      <a:r>
                        <a:rPr lang="en-US" dirty="0" err="1" smtClean="0"/>
                        <a:t>a_n</a:t>
                      </a:r>
                      <a:r>
                        <a:rPr lang="en-US" dirty="0" smtClean="0"/>
                        <a:t> = </a:t>
                      </a:r>
                      <a:endParaRPr lang="en-US" dirty="0"/>
                    </a:p>
                  </a:txBody>
                  <a:tcPr/>
                </a:tc>
                <a:tc>
                  <a:txBody>
                    <a:bodyPr/>
                    <a:lstStyle/>
                    <a:p>
                      <a:endParaRPr lang="en-US"/>
                    </a:p>
                  </a:txBody>
                  <a:tcPr/>
                </a:tc>
              </a:tr>
              <a:tr h="370840">
                <a:tc>
                  <a:txBody>
                    <a:bodyPr/>
                    <a:lstStyle/>
                    <a:p>
                      <a:r>
                        <a:rPr lang="en-US" dirty="0" smtClean="0"/>
                        <a:t>Radioactive Decay / Single</a:t>
                      </a:r>
                      <a:r>
                        <a:rPr lang="en-US" baseline="0" dirty="0" smtClean="0"/>
                        <a:t> dose decay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r>
              <a:tr h="370840">
                <a:tc>
                  <a:txBody>
                    <a:bodyPr/>
                    <a:lstStyle/>
                    <a:p>
                      <a:r>
                        <a:rPr lang="en-US" dirty="0" smtClean="0"/>
                        <a:t>Mortgage,</a:t>
                      </a:r>
                      <a:r>
                        <a:rPr lang="en-US" baseline="0" dirty="0" smtClean="0"/>
                        <a:t> Credit Card, Student Loan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r>
              <a:tr h="370840">
                <a:tc>
                  <a:txBody>
                    <a:bodyPr/>
                    <a:lstStyle/>
                    <a:p>
                      <a:r>
                        <a:rPr lang="en-US" dirty="0" smtClean="0"/>
                        <a:t>Saving A Little Each Year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r>
              <a:tr h="370840">
                <a:tc>
                  <a:txBody>
                    <a:bodyPr/>
                    <a:lstStyle/>
                    <a:p>
                      <a:r>
                        <a:rPr lang="en-US" dirty="0" smtClean="0"/>
                        <a:t>Repeated Dosing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endParaRPr lang="en-US" dirty="0"/>
                    </a:p>
                  </a:txBody>
                  <a:tcPr/>
                </a:tc>
                <a:tc>
                  <a:txBody>
                    <a:bodyPr/>
                    <a:lstStyle/>
                    <a:p>
                      <a:endParaRPr lang="en-US"/>
                    </a:p>
                  </a:txBody>
                  <a:tcPr/>
                </a:tc>
              </a:tr>
              <a:tr h="370840">
                <a:tc>
                  <a:txBody>
                    <a:bodyPr/>
                    <a:lstStyle/>
                    <a:p>
                      <a:r>
                        <a:rPr lang="en-US" dirty="0" smtClean="0"/>
                        <a:t>Cooling/Warming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r>
              <a:tr h="370840">
                <a:tc>
                  <a:txBody>
                    <a:bodyPr/>
                    <a:lstStyle/>
                    <a:p>
                      <a:r>
                        <a:rPr lang="en-US" dirty="0" smtClean="0"/>
                        <a:t>Limited</a:t>
                      </a:r>
                      <a:r>
                        <a:rPr lang="en-US" baseline="0" dirty="0" smtClean="0"/>
                        <a:t> Pop. Growth</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dirty="0"/>
                    </a:p>
                  </a:txBody>
                  <a:tcPr/>
                </a:tc>
              </a:tr>
            </a:tbl>
          </a:graphicData>
        </a:graphic>
      </p:graphicFrame>
    </p:spTree>
    <p:extLst>
      <p:ext uri="{BB962C8B-B14F-4D97-AF65-F5344CB8AC3E}">
        <p14:creationId xmlns:p14="http://schemas.microsoft.com/office/powerpoint/2010/main" val="413189943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Multivariable models</a:t>
            </a:r>
            <a:endParaRPr lang="en-US" dirty="0"/>
          </a:p>
        </p:txBody>
      </p:sp>
      <p:sp>
        <p:nvSpPr>
          <p:cNvPr id="3" name="Content Placeholder 2"/>
          <p:cNvSpPr>
            <a:spLocks noGrp="1"/>
          </p:cNvSpPr>
          <p:nvPr>
            <p:ph idx="1"/>
          </p:nvPr>
        </p:nvSpPr>
        <p:spPr/>
        <p:txBody>
          <a:bodyPr/>
          <a:lstStyle/>
          <a:p>
            <a:r>
              <a:rPr lang="en-US" dirty="0" smtClean="0"/>
              <a:t>Rental car tracking</a:t>
            </a:r>
          </a:p>
          <a:p>
            <a:r>
              <a:rPr lang="en-US" dirty="0" smtClean="0"/>
              <a:t>Google </a:t>
            </a:r>
            <a:r>
              <a:rPr lang="en-US" dirty="0" err="1" smtClean="0"/>
              <a:t>PageRank</a:t>
            </a:r>
            <a:endParaRPr lang="en-US" dirty="0" smtClean="0"/>
          </a:p>
          <a:p>
            <a:r>
              <a:rPr lang="en-US" dirty="0" smtClean="0"/>
              <a:t>Population growth with age categories</a:t>
            </a:r>
          </a:p>
          <a:p>
            <a:r>
              <a:rPr lang="en-US" dirty="0" smtClean="0"/>
              <a:t>Pharmacokinetic Compartments</a:t>
            </a:r>
          </a:p>
          <a:p>
            <a:r>
              <a:rPr lang="en-US" dirty="0" smtClean="0"/>
              <a:t>Spread of an epidemic</a:t>
            </a:r>
          </a:p>
          <a:p>
            <a:r>
              <a:rPr lang="en-US" dirty="0" smtClean="0"/>
              <a:t>Predator vs. prey populations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Basic Applications we will see</a:t>
            </a:r>
            <a:endParaRPr lang="en-US" dirty="0"/>
          </a:p>
        </p:txBody>
      </p:sp>
      <p:sp>
        <p:nvSpPr>
          <p:cNvPr id="3" name="Content Placeholder 2"/>
          <p:cNvSpPr>
            <a:spLocks noGrp="1"/>
          </p:cNvSpPr>
          <p:nvPr>
            <p:ph idx="1"/>
          </p:nvPr>
        </p:nvSpPr>
        <p:spPr/>
        <p:txBody>
          <a:bodyPr/>
          <a:lstStyle/>
          <a:p>
            <a:r>
              <a:rPr lang="en-US" dirty="0" smtClean="0"/>
              <a:t>Population growth</a:t>
            </a:r>
          </a:p>
          <a:p>
            <a:r>
              <a:rPr lang="en-US" dirty="0" smtClean="0"/>
              <a:t>Savings account growth</a:t>
            </a:r>
          </a:p>
          <a:p>
            <a:r>
              <a:rPr lang="en-US" dirty="0" smtClean="0"/>
              <a:t>Radioactive Decay</a:t>
            </a:r>
          </a:p>
          <a:p>
            <a:r>
              <a:rPr lang="en-US" dirty="0" smtClean="0"/>
              <a:t>Single dose of medicine</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Rental Car tracking</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100 cars; each is either Here or Rented</a:t>
            </a:r>
          </a:p>
          <a:p>
            <a:r>
              <a:rPr lang="en-US" dirty="0" smtClean="0"/>
              <a:t>Time step size: one day</a:t>
            </a:r>
          </a:p>
          <a:p>
            <a:r>
              <a:rPr lang="en-US" dirty="0" smtClean="0"/>
              <a:t>Let </a:t>
            </a:r>
            <a:r>
              <a:rPr lang="en-US" dirty="0" err="1" smtClean="0"/>
              <a:t>H_n</a:t>
            </a:r>
            <a:r>
              <a:rPr lang="en-US" dirty="0" smtClean="0"/>
              <a:t> = # cars Here at opening on day n,</a:t>
            </a:r>
          </a:p>
          <a:p>
            <a:r>
              <a:rPr lang="en-US" dirty="0" smtClean="0"/>
              <a:t>Let </a:t>
            </a:r>
            <a:r>
              <a:rPr lang="en-US" dirty="0" err="1" smtClean="0"/>
              <a:t>R_n</a:t>
            </a:r>
            <a:r>
              <a:rPr lang="en-US" dirty="0" smtClean="0"/>
              <a:t> = # cars Out at opening on day n.</a:t>
            </a:r>
          </a:p>
          <a:p>
            <a:endParaRPr lang="en-US" dirty="0"/>
          </a:p>
          <a:p>
            <a:r>
              <a:rPr lang="en-US" dirty="0" smtClean="0"/>
              <a:t>60% of cars that are Here today will still be Here tomorrow</a:t>
            </a:r>
          </a:p>
          <a:p>
            <a:r>
              <a:rPr lang="en-US" dirty="0" smtClean="0"/>
              <a:t>30% of cars that are Rented today will be Here tomorrow</a:t>
            </a:r>
          </a:p>
          <a:p>
            <a:r>
              <a:rPr lang="en-US" dirty="0" smtClean="0"/>
              <a:t>Other applications?</a:t>
            </a:r>
            <a:endParaRPr lang="en-US" dirty="0"/>
          </a:p>
          <a:p>
            <a:endParaRPr lang="en-US" dirty="0" smtClean="0"/>
          </a:p>
          <a:p>
            <a:endParaRPr lang="en-US"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85000" lnSpcReduction="20000"/>
          </a:bodyPr>
          <a:lstStyle/>
          <a:p>
            <a:r>
              <a:rPr lang="en-US" dirty="0" smtClean="0"/>
              <a:t>Will find tomorrow’s values directly</a:t>
            </a:r>
          </a:p>
          <a:p>
            <a:pPr lvl="1"/>
            <a:r>
              <a:rPr lang="en-US" dirty="0" smtClean="0"/>
              <a:t>rather than via delta</a:t>
            </a:r>
          </a:p>
          <a:p>
            <a:r>
              <a:rPr lang="pt-BR" dirty="0" smtClean="0"/>
              <a:t>H_(n+1) = 0.6 * H_n + 0.3 * R_n</a:t>
            </a:r>
          </a:p>
          <a:p>
            <a:r>
              <a:rPr lang="pt-BR" dirty="0" smtClean="0"/>
              <a:t>R_(n+1) = ??? * H_n + ??? * R_n</a:t>
            </a:r>
          </a:p>
          <a:p>
            <a:endParaRPr lang="pt-BR" dirty="0"/>
          </a:p>
          <a:p>
            <a:r>
              <a:rPr lang="en-US" dirty="0" smtClean="0"/>
              <a:t>Let </a:t>
            </a:r>
            <a:r>
              <a:rPr lang="en-US" dirty="0" err="1" smtClean="0"/>
              <a:t>y_n</a:t>
            </a:r>
            <a:r>
              <a:rPr lang="en-US" dirty="0" smtClean="0"/>
              <a:t> = [H, R]_n (a row vector)</a:t>
            </a:r>
          </a:p>
          <a:p>
            <a:r>
              <a:rPr lang="en-US" dirty="0" smtClean="0"/>
              <a:t>Let matrix A =</a:t>
            </a:r>
          </a:p>
          <a:p>
            <a:pPr>
              <a:buNone/>
            </a:pPr>
            <a:r>
              <a:rPr lang="en-US" dirty="0" smtClean="0"/>
              <a:t>0.6    ???</a:t>
            </a:r>
          </a:p>
          <a:p>
            <a:pPr>
              <a:buNone/>
            </a:pPr>
            <a:r>
              <a:rPr lang="en-US" dirty="0" smtClean="0"/>
              <a:t>0.3    ???</a:t>
            </a:r>
          </a:p>
          <a:p>
            <a:r>
              <a:rPr lang="en-US" dirty="0" smtClean="0"/>
              <a:t>Then y_(n+1) = </a:t>
            </a:r>
            <a:r>
              <a:rPr lang="en-US" dirty="0" err="1" smtClean="0"/>
              <a:t>y_n</a:t>
            </a:r>
            <a:r>
              <a:rPr lang="en-US" dirty="0" smtClean="0"/>
              <a:t> * A</a:t>
            </a:r>
          </a:p>
          <a:p>
            <a:r>
              <a:rPr lang="en-US" dirty="0" smtClean="0"/>
              <a:t>In Excel, use =MMULT( y range, A matrix range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Using MMULT: Array formula</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MMULT gives back more than a single value: it gives back a whole vector or matrix.</a:t>
            </a:r>
          </a:p>
          <a:p>
            <a:r>
              <a:rPr lang="en-US" dirty="0" smtClean="0"/>
              <a:t>Start by highlighting the cells (not just 1 cell!) where you want the result to go.</a:t>
            </a:r>
          </a:p>
          <a:p>
            <a:r>
              <a:rPr lang="en-US" dirty="0" smtClean="0"/>
              <a:t>Then type =</a:t>
            </a:r>
            <a:r>
              <a:rPr lang="en-US" dirty="0" err="1" smtClean="0"/>
              <a:t>mmult</a:t>
            </a:r>
            <a:r>
              <a:rPr lang="en-US" dirty="0" smtClean="0"/>
              <a:t>(first matrix range, 2</a:t>
            </a:r>
            <a:r>
              <a:rPr lang="en-US" baseline="30000" dirty="0" smtClean="0"/>
              <a:t>nd</a:t>
            </a:r>
            <a:r>
              <a:rPr lang="en-US" dirty="0" smtClean="0"/>
              <a:t> matrix range) BUT DON’T PRESS ENTER!</a:t>
            </a:r>
          </a:p>
          <a:p>
            <a:r>
              <a:rPr lang="en-US" dirty="0" smtClean="0"/>
              <a:t>Instead of pressing Enter, hold down Control and Shift, then press Enter.</a:t>
            </a:r>
          </a:p>
          <a:p>
            <a:r>
              <a:rPr lang="en-US" dirty="0" smtClean="0"/>
              <a:t>If you make a mistake, you have to re-do the whole array formula; can’t change just a part of it.</a:t>
            </a:r>
            <a:endParaRPr lang="en-US" dirty="0"/>
          </a:p>
        </p:txBody>
      </p:sp>
    </p:spTree>
    <p:extLst>
      <p:ext uri="{BB962C8B-B14F-4D97-AF65-F5344CB8AC3E}">
        <p14:creationId xmlns:p14="http://schemas.microsoft.com/office/powerpoint/2010/main" val="255473211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Complications</a:t>
            </a:r>
            <a:endParaRPr lang="en-US" dirty="0"/>
          </a:p>
        </p:txBody>
      </p:sp>
      <p:sp>
        <p:nvSpPr>
          <p:cNvPr id="3" name="Content Placeholder 2"/>
          <p:cNvSpPr>
            <a:spLocks noGrp="1"/>
          </p:cNvSpPr>
          <p:nvPr>
            <p:ph idx="1"/>
          </p:nvPr>
        </p:nvSpPr>
        <p:spPr/>
        <p:txBody>
          <a:bodyPr>
            <a:normAutofit fontScale="92500"/>
          </a:bodyPr>
          <a:lstStyle/>
          <a:p>
            <a:r>
              <a:rPr lang="en-US" dirty="0" smtClean="0"/>
              <a:t>Here, Rented, or in Maintenance</a:t>
            </a:r>
          </a:p>
          <a:p>
            <a:r>
              <a:rPr lang="en-US" dirty="0" smtClean="0"/>
              <a:t>Different prob. of return based on how many days it has been rented so far</a:t>
            </a:r>
          </a:p>
          <a:p>
            <a:r>
              <a:rPr lang="en-US" dirty="0" smtClean="0"/>
              <a:t>Different types of car</a:t>
            </a:r>
          </a:p>
          <a:p>
            <a:r>
              <a:rPr lang="en-US" dirty="0" smtClean="0"/>
              <a:t>Different probabilities for Friday </a:t>
            </a:r>
            <a:r>
              <a:rPr lang="en-US" dirty="0" err="1" smtClean="0"/>
              <a:t>vs</a:t>
            </a:r>
            <a:r>
              <a:rPr lang="en-US" dirty="0" smtClean="0"/>
              <a:t> Saturday, etc.</a:t>
            </a:r>
          </a:p>
          <a:p>
            <a:r>
              <a:rPr lang="en-US" dirty="0" smtClean="0"/>
              <a:t>Different probabilities for March vs. August, etc.</a:t>
            </a:r>
          </a:p>
          <a:p>
            <a:r>
              <a:rPr lang="en-US" dirty="0" smtClean="0"/>
              <a:t>One-way rentals</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Google </a:t>
            </a:r>
            <a:r>
              <a:rPr lang="en-US" dirty="0" err="1" smtClean="0"/>
              <a:t>PageRank</a:t>
            </a:r>
            <a:endParaRPr lang="en-US" dirty="0"/>
          </a:p>
        </p:txBody>
      </p:sp>
      <p:sp>
        <p:nvSpPr>
          <p:cNvPr id="3" name="Content Placeholder 2"/>
          <p:cNvSpPr>
            <a:spLocks noGrp="1"/>
          </p:cNvSpPr>
          <p:nvPr>
            <p:ph idx="1"/>
          </p:nvPr>
        </p:nvSpPr>
        <p:spPr/>
        <p:txBody>
          <a:bodyPr/>
          <a:lstStyle/>
          <a:p>
            <a:r>
              <a:rPr lang="en-US" dirty="0" smtClean="0"/>
              <a:t>How important is each web page?</a:t>
            </a:r>
          </a:p>
          <a:p>
            <a:r>
              <a:rPr lang="en-US" dirty="0" smtClean="0"/>
              <a:t>Can’t just count inbound links</a:t>
            </a:r>
          </a:p>
          <a:p>
            <a:pPr lvl="1"/>
            <a:r>
              <a:rPr lang="en-US" dirty="0" smtClean="0"/>
              <a:t>Vulnerable to “link farms”</a:t>
            </a:r>
          </a:p>
          <a:p>
            <a:r>
              <a:rPr lang="en-US" dirty="0" smtClean="0">
                <a:hlinkClick r:id="rId2"/>
              </a:rPr>
              <a:t>http://en.wikipedia.org/wiki/Pagerank</a:t>
            </a:r>
            <a:endParaRPr lang="en-US" dirty="0" smtClean="0"/>
          </a:p>
          <a:p>
            <a:r>
              <a:rPr lang="en-US" dirty="0" smtClean="0"/>
              <a:t>“The 25 Billion Dollar Eigenvector”</a:t>
            </a:r>
          </a:p>
          <a:p>
            <a:r>
              <a:rPr lang="en-US" dirty="0" smtClean="0"/>
              <a:t>Google indexes somewhere around 60 billion web pages, out of 1 trillion URLs.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Population growth with age categories</a:t>
            </a:r>
            <a:endParaRPr lang="en-US" dirty="0"/>
          </a:p>
        </p:txBody>
      </p:sp>
      <p:sp>
        <p:nvSpPr>
          <p:cNvPr id="3" name="Content Placeholder 2"/>
          <p:cNvSpPr>
            <a:spLocks noGrp="1"/>
          </p:cNvSpPr>
          <p:nvPr>
            <p:ph idx="1"/>
          </p:nvPr>
        </p:nvSpPr>
        <p:spPr/>
        <p:txBody>
          <a:bodyPr>
            <a:normAutofit/>
          </a:bodyPr>
          <a:lstStyle/>
          <a:p>
            <a:r>
              <a:rPr lang="en-US" dirty="0" smtClean="0"/>
              <a:t>Suppose squirrels live 4 years at most.</a:t>
            </a:r>
          </a:p>
          <a:p>
            <a:r>
              <a:rPr lang="en-US" sz="2600" dirty="0" smtClean="0"/>
              <a:t>	a 0.8 chance of going from 0 years old to 1 yr old</a:t>
            </a:r>
          </a:p>
          <a:p>
            <a:r>
              <a:rPr lang="en-US" sz="2600" dirty="0" smtClean="0"/>
              <a:t>	a 0.7 chance of going from 1 years old to 2 yr old</a:t>
            </a:r>
          </a:p>
          <a:p>
            <a:r>
              <a:rPr lang="en-US" sz="2600" dirty="0" smtClean="0"/>
              <a:t>	a 0.4 chance of going from 2 years old to 3 yr old</a:t>
            </a:r>
          </a:p>
          <a:p>
            <a:r>
              <a:rPr lang="en-US" sz="2600" dirty="0" smtClean="0"/>
              <a:t>	a 0.1 chance of going from 3 years old to 4 yr old</a:t>
            </a:r>
          </a:p>
          <a:p>
            <a:pPr>
              <a:buNone/>
            </a:pPr>
            <a:endParaRPr lang="en-US" dirty="0" smtClean="0"/>
          </a:p>
        </p:txBody>
      </p:sp>
      <p:graphicFrame>
        <p:nvGraphicFramePr>
          <p:cNvPr id="4" name="Table 3"/>
          <p:cNvGraphicFramePr>
            <a:graphicFrameLocks noGrp="1"/>
          </p:cNvGraphicFramePr>
          <p:nvPr>
            <p:extLst>
              <p:ext uri="{D42A27DB-BD31-4B8C-83A1-F6EECF244321}">
                <p14:modId xmlns:p14="http://schemas.microsoft.com/office/powerpoint/2010/main" val="3275092413"/>
              </p:ext>
            </p:extLst>
          </p:nvPr>
        </p:nvGraphicFramePr>
        <p:xfrm>
          <a:off x="1219200" y="4267200"/>
          <a:ext cx="6096000" cy="2301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447040">
                <a:tc>
                  <a:txBody>
                    <a:bodyPr/>
                    <a:lstStyle/>
                    <a:p>
                      <a:endParaRPr lang="en-US" dirty="0"/>
                    </a:p>
                  </a:txBody>
                  <a:tcPr/>
                </a:tc>
                <a:tc>
                  <a:txBody>
                    <a:bodyPr/>
                    <a:lstStyle/>
                    <a:p>
                      <a:r>
                        <a:rPr lang="en-US" dirty="0" smtClean="0"/>
                        <a:t>To 0</a:t>
                      </a:r>
                      <a:endParaRPr lang="en-US" dirty="0"/>
                    </a:p>
                  </a:txBody>
                  <a:tcPr/>
                </a:tc>
                <a:tc>
                  <a:txBody>
                    <a:bodyPr/>
                    <a:lstStyle/>
                    <a:p>
                      <a:r>
                        <a:rPr lang="en-US" dirty="0" smtClean="0"/>
                        <a:t>To 1</a:t>
                      </a:r>
                      <a:endParaRPr lang="en-US" dirty="0"/>
                    </a:p>
                  </a:txBody>
                  <a:tcPr/>
                </a:tc>
                <a:tc>
                  <a:txBody>
                    <a:bodyPr/>
                    <a:lstStyle/>
                    <a:p>
                      <a:r>
                        <a:rPr lang="en-US" dirty="0" smtClean="0"/>
                        <a:t>To 2</a:t>
                      </a:r>
                      <a:endParaRPr lang="en-US" dirty="0"/>
                    </a:p>
                  </a:txBody>
                  <a:tcPr/>
                </a:tc>
                <a:tc>
                  <a:txBody>
                    <a:bodyPr/>
                    <a:lstStyle/>
                    <a:p>
                      <a:r>
                        <a:rPr lang="en-US" dirty="0" smtClean="0"/>
                        <a:t>To 3</a:t>
                      </a:r>
                      <a:endParaRPr lang="en-US" dirty="0"/>
                    </a:p>
                  </a:txBody>
                  <a:tcPr/>
                </a:tc>
                <a:tc>
                  <a:txBody>
                    <a:bodyPr/>
                    <a:lstStyle/>
                    <a:p>
                      <a:r>
                        <a:rPr lang="en-US" dirty="0" smtClean="0"/>
                        <a:t>To 4</a:t>
                      </a:r>
                      <a:endParaRPr lang="en-US" dirty="0"/>
                    </a:p>
                  </a:txBody>
                  <a:tcPr/>
                </a:tc>
              </a:tr>
              <a:tr h="370840">
                <a:tc>
                  <a:txBody>
                    <a:bodyPr/>
                    <a:lstStyle/>
                    <a:p>
                      <a:r>
                        <a:rPr lang="en-US" dirty="0" smtClean="0"/>
                        <a:t>From 0</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r>
                        <a:rPr lang="en-US" baseline="0" dirty="0" smtClean="0"/>
                        <a:t>From 1</a:t>
                      </a:r>
                      <a:endParaRPr lang="en-US" dirty="0"/>
                    </a:p>
                  </a:txBody>
                  <a:tcPr/>
                </a:tc>
                <a:tc>
                  <a:txBody>
                    <a:bodyPr/>
                    <a:lstStyle/>
                    <a:p>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From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a:p>
                  </a:txBody>
                  <a:tcPr/>
                </a:tc>
              </a:tr>
              <a:tr h="370840">
                <a:tc>
                  <a:txBody>
                    <a:bodyPr/>
                    <a:lstStyle/>
                    <a:p>
                      <a:r>
                        <a:rPr lang="en-US" dirty="0" smtClean="0"/>
                        <a:t>From 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r h="370840">
                <a:tc>
                  <a:txBody>
                    <a:bodyPr/>
                    <a:lstStyle/>
                    <a:p>
                      <a:r>
                        <a:rPr lang="en-US" dirty="0" smtClean="0"/>
                        <a:t>From 4</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Fertility</a:t>
            </a:r>
            <a:endParaRPr lang="en-US" dirty="0"/>
          </a:p>
        </p:txBody>
      </p:sp>
      <p:sp>
        <p:nvSpPr>
          <p:cNvPr id="3" name="Content Placeholder 2"/>
          <p:cNvSpPr>
            <a:spLocks noGrp="1"/>
          </p:cNvSpPr>
          <p:nvPr>
            <p:ph idx="1"/>
          </p:nvPr>
        </p:nvSpPr>
        <p:spPr/>
        <p:txBody>
          <a:bodyPr/>
          <a:lstStyle/>
          <a:p>
            <a:r>
              <a:rPr lang="en-US" dirty="0" smtClean="0"/>
              <a:t>A 0-yr-old squirrel generates 0 offspring</a:t>
            </a:r>
          </a:p>
          <a:p>
            <a:r>
              <a:rPr lang="en-US" dirty="0" smtClean="0"/>
              <a:t>A 1-yr-old squirrel generates 1.7 offspring</a:t>
            </a:r>
          </a:p>
          <a:p>
            <a:r>
              <a:rPr lang="en-US" dirty="0" smtClean="0"/>
              <a:t>A 2-yr-old squirrel generates 1.4 offspring</a:t>
            </a:r>
          </a:p>
          <a:p>
            <a:r>
              <a:rPr lang="en-US" dirty="0" smtClean="0"/>
              <a:t>An age 3 or 4 squirrel generates 0 offspring</a:t>
            </a:r>
          </a:p>
          <a:p>
            <a:pPr>
              <a:buNone/>
            </a:pPr>
            <a:endParaRPr lang="en-US" dirty="0" smtClean="0"/>
          </a:p>
          <a:p>
            <a:endParaRPr lang="en-US" dirty="0" smtClean="0"/>
          </a:p>
          <a:p>
            <a:endParaRPr lang="en-US" dirty="0"/>
          </a:p>
        </p:txBody>
      </p:sp>
      <p:graphicFrame>
        <p:nvGraphicFramePr>
          <p:cNvPr id="6" name="Table 5"/>
          <p:cNvGraphicFramePr>
            <a:graphicFrameLocks noGrp="1"/>
          </p:cNvGraphicFramePr>
          <p:nvPr/>
        </p:nvGraphicFramePr>
        <p:xfrm>
          <a:off x="1219200" y="4267200"/>
          <a:ext cx="6096000" cy="2301240"/>
        </p:xfrm>
        <a:graphic>
          <a:graphicData uri="http://schemas.openxmlformats.org/drawingml/2006/table">
            <a:tbl>
              <a:tblPr firstRow="1" bandRow="1">
                <a:tableStyleId>{5C22544A-7EE6-4342-B048-85BDC9FD1C3A}</a:tableStyleId>
              </a:tblPr>
              <a:tblGrid>
                <a:gridCol w="1016000"/>
                <a:gridCol w="1016000"/>
                <a:gridCol w="1016000"/>
                <a:gridCol w="1016000"/>
                <a:gridCol w="1016000"/>
                <a:gridCol w="1016000"/>
              </a:tblGrid>
              <a:tr h="447040">
                <a:tc>
                  <a:txBody>
                    <a:bodyPr/>
                    <a:lstStyle/>
                    <a:p>
                      <a:endParaRPr lang="en-US" dirty="0"/>
                    </a:p>
                  </a:txBody>
                  <a:tcPr/>
                </a:tc>
                <a:tc>
                  <a:txBody>
                    <a:bodyPr/>
                    <a:lstStyle/>
                    <a:p>
                      <a:r>
                        <a:rPr lang="en-US" dirty="0" smtClean="0"/>
                        <a:t>To 0</a:t>
                      </a:r>
                      <a:endParaRPr lang="en-US" dirty="0"/>
                    </a:p>
                  </a:txBody>
                  <a:tcPr/>
                </a:tc>
                <a:tc>
                  <a:txBody>
                    <a:bodyPr/>
                    <a:lstStyle/>
                    <a:p>
                      <a:r>
                        <a:rPr lang="en-US" dirty="0" smtClean="0"/>
                        <a:t>To 1</a:t>
                      </a:r>
                      <a:endParaRPr lang="en-US" dirty="0"/>
                    </a:p>
                  </a:txBody>
                  <a:tcPr/>
                </a:tc>
                <a:tc>
                  <a:txBody>
                    <a:bodyPr/>
                    <a:lstStyle/>
                    <a:p>
                      <a:r>
                        <a:rPr lang="en-US" dirty="0" smtClean="0"/>
                        <a:t>To 2</a:t>
                      </a:r>
                      <a:endParaRPr lang="en-US" dirty="0"/>
                    </a:p>
                  </a:txBody>
                  <a:tcPr/>
                </a:tc>
                <a:tc>
                  <a:txBody>
                    <a:bodyPr/>
                    <a:lstStyle/>
                    <a:p>
                      <a:r>
                        <a:rPr lang="en-US" dirty="0" smtClean="0"/>
                        <a:t>To 3</a:t>
                      </a:r>
                      <a:endParaRPr lang="en-US" dirty="0"/>
                    </a:p>
                  </a:txBody>
                  <a:tcPr/>
                </a:tc>
                <a:tc>
                  <a:txBody>
                    <a:bodyPr/>
                    <a:lstStyle/>
                    <a:p>
                      <a:r>
                        <a:rPr lang="en-US" dirty="0" smtClean="0"/>
                        <a:t>To 4</a:t>
                      </a:r>
                      <a:endParaRPr lang="en-US" dirty="0"/>
                    </a:p>
                  </a:txBody>
                  <a:tcPr/>
                </a:tc>
              </a:tr>
              <a:tr h="370840">
                <a:tc>
                  <a:txBody>
                    <a:bodyPr/>
                    <a:lstStyle/>
                    <a:p>
                      <a:r>
                        <a:rPr lang="en-US" dirty="0" smtClean="0"/>
                        <a:t>From 0</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dirty="0"/>
                    </a:p>
                  </a:txBody>
                  <a:tcPr/>
                </a:tc>
              </a:tr>
              <a:tr h="370840">
                <a:tc>
                  <a:txBody>
                    <a:bodyPr/>
                    <a:lstStyle/>
                    <a:p>
                      <a:r>
                        <a:rPr lang="en-US" baseline="0" dirty="0" smtClean="0"/>
                        <a:t>From 1</a:t>
                      </a:r>
                      <a:endParaRPr lang="en-US" dirty="0"/>
                    </a:p>
                  </a:txBody>
                  <a:tcPr/>
                </a:tc>
                <a:tc>
                  <a:txBody>
                    <a:bodyPr/>
                    <a:lstStyle/>
                    <a:p>
                      <a:endParaRPr lang="en-US" dirty="0"/>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2</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3</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r>
              <a:tr h="370840">
                <a:tc>
                  <a:txBody>
                    <a:bodyPr/>
                    <a:lstStyle/>
                    <a:p>
                      <a:r>
                        <a:rPr lang="en-US" dirty="0" smtClean="0"/>
                        <a:t>From 4</a:t>
                      </a:r>
                      <a:endParaRPr lang="en-US" dirty="0"/>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c>
                  <a:txBody>
                    <a:bodyPr/>
                    <a:lstStyle/>
                    <a:p>
                      <a:endParaRPr lang="en-US" dirty="0"/>
                    </a:p>
                  </a:txBody>
                  <a:tcPr/>
                </a:tc>
              </a:tr>
            </a:tbl>
          </a:graphicData>
        </a:graphic>
      </p:graphicFrame>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 Population Dynamics</a:t>
            </a:r>
            <a:endParaRPr lang="en-US" dirty="0"/>
          </a:p>
        </p:txBody>
      </p:sp>
      <p:sp>
        <p:nvSpPr>
          <p:cNvPr id="3" name="Content Placeholder 2"/>
          <p:cNvSpPr>
            <a:spLocks noGrp="1"/>
          </p:cNvSpPr>
          <p:nvPr>
            <p:ph idx="1"/>
          </p:nvPr>
        </p:nvSpPr>
        <p:spPr/>
        <p:txBody>
          <a:bodyPr>
            <a:normAutofit/>
          </a:bodyPr>
          <a:lstStyle/>
          <a:p>
            <a:r>
              <a:rPr lang="en-US" dirty="0" smtClean="0"/>
              <a:t>x_(n+1) = </a:t>
            </a:r>
            <a:r>
              <a:rPr lang="en-US" dirty="0" err="1" smtClean="0"/>
              <a:t>x_n</a:t>
            </a:r>
            <a:r>
              <a:rPr lang="en-US" dirty="0" smtClean="0"/>
              <a:t> * A</a:t>
            </a:r>
          </a:p>
          <a:p>
            <a:r>
              <a:rPr lang="en-US" dirty="0" smtClean="0"/>
              <a:t>“Leslie” matrix</a:t>
            </a:r>
          </a:p>
          <a:p>
            <a:r>
              <a:rPr lang="en-US" dirty="0" smtClean="0"/>
              <a:t>Sometimes matrix A is written with “from” on the columns and “to” on the rows (e.g. the Wikipedia page: Leslie matrix)</a:t>
            </a:r>
          </a:p>
          <a:p>
            <a:r>
              <a:rPr lang="en-US" dirty="0" smtClean="0"/>
              <a:t>Fun related video: Hans </a:t>
            </a:r>
            <a:r>
              <a:rPr lang="en-US" dirty="0" err="1" smtClean="0"/>
              <a:t>Rosling’s</a:t>
            </a:r>
            <a:r>
              <a:rPr lang="en-US" dirty="0" smtClean="0"/>
              <a:t> talk “Religions and Babies”</a:t>
            </a:r>
          </a:p>
          <a:p>
            <a:r>
              <a:rPr lang="en-US" sz="2000" dirty="0">
                <a:hlinkClick r:id="rId3"/>
              </a:rPr>
              <a:t>http://www.ted.com/talks/hans_rosling_religions_and_babies.html</a:t>
            </a:r>
            <a:endParaRPr lang="en-US"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 Compartments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Simplistic model: As medicine leaves the stomach, it enters the gut, then bloodstream, then the lymph, then decayed.</a:t>
            </a:r>
          </a:p>
          <a:p>
            <a:r>
              <a:rPr lang="en-US" dirty="0" smtClean="0"/>
              <a:t>Simple model: 10% movement each time step</a:t>
            </a:r>
          </a:p>
          <a:p>
            <a:r>
              <a:rPr lang="en-US" dirty="0" smtClean="0"/>
              <a:t>Start with 500 mg in stomach</a:t>
            </a:r>
          </a:p>
          <a:p>
            <a:r>
              <a:rPr lang="en-US" dirty="0"/>
              <a:t>Gamma distribution curves</a:t>
            </a:r>
          </a:p>
          <a:p>
            <a:r>
              <a:rPr lang="en-US" dirty="0" smtClean="0"/>
              <a:t>Real </a:t>
            </a:r>
            <a:r>
              <a:rPr lang="en-US" dirty="0"/>
              <a:t>models: different % for each type of </a:t>
            </a:r>
            <a:r>
              <a:rPr lang="en-US" dirty="0" smtClean="0"/>
              <a:t>movement</a:t>
            </a:r>
          </a:p>
          <a:p>
            <a:r>
              <a:rPr lang="en-US" dirty="0" smtClean="0"/>
              <a:t>Sum-of-exponentials</a:t>
            </a:r>
          </a:p>
          <a:p>
            <a:r>
              <a:rPr lang="en-US" dirty="0" smtClean="0"/>
              <a:t>Neurons: Hodgkin-Huxley or </a:t>
            </a:r>
            <a:r>
              <a:rPr lang="en-US" dirty="0" err="1" smtClean="0"/>
              <a:t>FitzHugh</a:t>
            </a:r>
            <a:r>
              <a:rPr lang="en-US" dirty="0" smtClean="0"/>
              <a:t>–</a:t>
            </a:r>
            <a:r>
              <a:rPr lang="en-US" dirty="0" err="1" smtClean="0"/>
              <a:t>Nagumo</a:t>
            </a:r>
            <a:endParaRPr lang="en-US" dirty="0"/>
          </a:p>
        </p:txBody>
      </p:sp>
    </p:spTree>
    <p:extLst>
      <p:ext uri="{BB962C8B-B14F-4D97-AF65-F5344CB8AC3E}">
        <p14:creationId xmlns:p14="http://schemas.microsoft.com/office/powerpoint/2010/main" val="38415520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Outrageous Price on Amazon</a:t>
            </a:r>
            <a:endParaRPr lang="en-US" dirty="0"/>
          </a:p>
        </p:txBody>
      </p:sp>
      <p:sp>
        <p:nvSpPr>
          <p:cNvPr id="4" name="Rectangle 1"/>
          <p:cNvSpPr>
            <a:spLocks noGrp="1" noChangeArrowheads="1"/>
          </p:cNvSpPr>
          <p:nvPr>
            <p:ph idx="1"/>
          </p:nvPr>
        </p:nvSpPr>
        <p:spPr bwMode="auto">
          <a:xfrm>
            <a:off x="457200" y="1219200"/>
            <a:ext cx="8229600" cy="2569934"/>
          </a:xfrm>
          <a:prstGeom prst="rect">
            <a:avLst/>
          </a:prstGeom>
          <a:solidFill>
            <a:srgbClr val="FFFFFF"/>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800" b="1" i="0" u="none" strike="noStrike" cap="none" normalizeH="0" baseline="0" dirty="0" smtClean="0">
                <a:ln>
                  <a:noFill/>
                </a:ln>
                <a:solidFill>
                  <a:srgbClr val="000000"/>
                </a:solidFill>
                <a:effectLst/>
                <a:latin typeface="Georgia" panose="02040502050405020303" pitchFamily="18" charset="0"/>
              </a:rPr>
              <a:t>Amazon’s $23,698,655.93 book about flies</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900" b="0" i="1" u="none" strike="noStrike" cap="none" normalizeH="0" baseline="0" dirty="0" smtClean="0">
                <a:ln>
                  <a:noFill/>
                </a:ln>
                <a:solidFill>
                  <a:srgbClr val="666666"/>
                </a:solidFill>
                <a:effectLst/>
                <a:latin typeface="Georgia" panose="02040502050405020303" pitchFamily="18" charset="0"/>
              </a:rPr>
              <a:t>By </a:t>
            </a:r>
            <a:r>
              <a:rPr kumimoji="0" lang="en-US" sz="800" b="0" i="0" u="none" strike="noStrike" cap="none" normalizeH="0" baseline="0" dirty="0" smtClean="0">
                <a:ln>
                  <a:noFill/>
                </a:ln>
                <a:solidFill>
                  <a:srgbClr val="666666"/>
                </a:solidFill>
                <a:effectLst/>
                <a:latin typeface="Georgia" panose="02040502050405020303" pitchFamily="18" charset="0"/>
                <a:hlinkClick r:id="rId3" tooltip="View all posts by Michael Eisen"/>
              </a:rPr>
              <a:t>MICHAEL EISEN</a:t>
            </a:r>
            <a:r>
              <a:rPr kumimoji="0" lang="en-US" sz="900" b="0" i="1" u="none" strike="noStrike" cap="none" normalizeH="0" baseline="0" dirty="0" smtClean="0">
                <a:ln>
                  <a:noFill/>
                </a:ln>
                <a:solidFill>
                  <a:srgbClr val="666666"/>
                </a:solidFill>
                <a:effectLst/>
                <a:latin typeface="Georgia" panose="02040502050405020303" pitchFamily="18" charset="0"/>
              </a:rPr>
              <a:t> | Published: APRIL 22, 2011</a:t>
            </a:r>
            <a:endParaRPr kumimoji="0" lang="en-US" sz="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rgbClr val="000000"/>
                </a:solidFill>
                <a:effectLst/>
                <a:latin typeface="Georgia" panose="02040502050405020303" pitchFamily="18" charset="0"/>
              </a:rPr>
              <a:t>A few weeks ago a postdoc in my lab logged on to Amazon to buy the lab an extra copy of Peter Lawrence’s </a:t>
            </a:r>
            <a:r>
              <a:rPr kumimoji="0" lang="en-US" sz="2000" b="0" i="1" u="none" strike="noStrike" cap="none" normalizeH="0" baseline="0" dirty="0" smtClean="0">
                <a:ln>
                  <a:noFill/>
                </a:ln>
                <a:solidFill>
                  <a:srgbClr val="000000"/>
                </a:solidFill>
                <a:effectLst/>
                <a:latin typeface="Georgia" panose="02040502050405020303" pitchFamily="18" charset="0"/>
              </a:rPr>
              <a:t>The Making of a Fly</a:t>
            </a:r>
            <a:r>
              <a:rPr kumimoji="0" lang="en-US" sz="2000" b="0" i="0" u="none" strike="noStrike" cap="none" normalizeH="0" baseline="0" dirty="0" smtClean="0">
                <a:ln>
                  <a:noFill/>
                </a:ln>
                <a:solidFill>
                  <a:srgbClr val="000000"/>
                </a:solidFill>
                <a:effectLst/>
                <a:latin typeface="Georgia" panose="02040502050405020303" pitchFamily="18" charset="0"/>
              </a:rPr>
              <a:t> – a classic work in developmental biology that we – and most</a:t>
            </a:r>
            <a:r>
              <a:rPr kumimoji="0" lang="en-US" sz="2000" b="0" i="0" u="none" strike="noStrike" cap="none" normalizeH="0" dirty="0" smtClean="0">
                <a:ln>
                  <a:noFill/>
                </a:ln>
                <a:solidFill>
                  <a:srgbClr val="000000"/>
                </a:solidFill>
                <a:effectLst/>
                <a:latin typeface="Georgia" panose="02040502050405020303" pitchFamily="18" charset="0"/>
              </a:rPr>
              <a:t> </a:t>
            </a:r>
            <a:r>
              <a:rPr kumimoji="0" lang="en-US" sz="2000" b="0" i="0" u="none" strike="noStrike" cap="none" normalizeH="0" baseline="0" dirty="0" smtClean="0">
                <a:ln>
                  <a:noFill/>
                </a:ln>
                <a:solidFill>
                  <a:srgbClr val="000000"/>
                </a:solidFill>
                <a:effectLst/>
                <a:latin typeface="Georgia" panose="02040502050405020303" pitchFamily="18" charset="0"/>
              </a:rPr>
              <a:t>other </a:t>
            </a:r>
            <a:r>
              <a:rPr kumimoji="0" lang="en-US" sz="2000" b="0" i="1" u="none" strike="noStrike" cap="none" normalizeH="0" baseline="0" dirty="0" smtClean="0">
                <a:ln>
                  <a:noFill/>
                </a:ln>
                <a:solidFill>
                  <a:srgbClr val="000000"/>
                </a:solidFill>
                <a:effectLst/>
                <a:latin typeface="Georgia" panose="02040502050405020303" pitchFamily="18" charset="0"/>
              </a:rPr>
              <a:t>Drosophila</a:t>
            </a:r>
            <a:r>
              <a:rPr kumimoji="0" lang="en-US" sz="2000" b="0" i="0" u="none" strike="noStrike" cap="none" normalizeH="0" baseline="0" dirty="0" smtClean="0">
                <a:ln>
                  <a:noFill/>
                </a:ln>
                <a:solidFill>
                  <a:srgbClr val="000000"/>
                </a:solidFill>
                <a:effectLst/>
                <a:latin typeface="Georgia" panose="02040502050405020303" pitchFamily="18" charset="0"/>
              </a:rPr>
              <a:t> developmental biologists – consult regularly. The book, published in 1992, is out of print. But Amazon listed</a:t>
            </a:r>
            <a:r>
              <a:rPr kumimoji="0" lang="en-US" sz="2000" b="0" i="1" u="none" strike="noStrike" cap="none" normalizeH="0" baseline="0" dirty="0" smtClean="0">
                <a:ln>
                  <a:noFill/>
                </a:ln>
                <a:solidFill>
                  <a:srgbClr val="000000"/>
                </a:solidFill>
                <a:effectLst/>
                <a:latin typeface="inherit"/>
              </a:rPr>
              <a:t> 17 copies for sale</a:t>
            </a:r>
            <a:r>
              <a:rPr kumimoji="0" lang="en-US" sz="2000" b="0" i="0" u="none" strike="noStrike" cap="none" normalizeH="0" baseline="0" dirty="0" smtClean="0">
                <a:ln>
                  <a:noFill/>
                </a:ln>
                <a:solidFill>
                  <a:srgbClr val="000000"/>
                </a:solidFill>
                <a:effectLst/>
                <a:latin typeface="Georgia" panose="02040502050405020303" pitchFamily="18" charset="0"/>
              </a:rPr>
              <a:t>:</a:t>
            </a:r>
            <a:r>
              <a:rPr kumimoji="0" lang="en-US" sz="2000" b="0" i="1" u="none" strike="noStrike" cap="none" normalizeH="0" baseline="0" dirty="0" smtClean="0">
                <a:ln>
                  <a:noFill/>
                </a:ln>
                <a:solidFill>
                  <a:srgbClr val="000000"/>
                </a:solidFill>
                <a:effectLst/>
                <a:latin typeface="inherit"/>
              </a:rPr>
              <a:t> 15 used from $35.54</a:t>
            </a:r>
            <a:r>
              <a:rPr kumimoji="0" lang="en-US" sz="2000" b="0" i="0" u="none" strike="noStrike" cap="none" normalizeH="0" baseline="0" dirty="0" smtClean="0">
                <a:ln>
                  <a:noFill/>
                </a:ln>
                <a:solidFill>
                  <a:srgbClr val="000000"/>
                </a:solidFill>
                <a:effectLst/>
                <a:latin typeface="Georgia" panose="02040502050405020303" pitchFamily="18" charset="0"/>
              </a:rPr>
              <a:t>, and</a:t>
            </a:r>
            <a:r>
              <a:rPr kumimoji="0" lang="en-US" sz="2000" b="0" i="1" u="none" strike="noStrike" cap="none" normalizeH="0" baseline="0" dirty="0" smtClean="0">
                <a:ln>
                  <a:noFill/>
                </a:ln>
                <a:solidFill>
                  <a:srgbClr val="000000"/>
                </a:solidFill>
                <a:effectLst/>
                <a:latin typeface="inherit"/>
              </a:rPr>
              <a:t> 2 new from $1,730,045.91</a:t>
            </a:r>
            <a:r>
              <a:rPr kumimoji="0" lang="en-US" sz="2000" b="0" i="0" u="none" strike="noStrike" cap="none" normalizeH="0" baseline="0" dirty="0" smtClean="0">
                <a:ln>
                  <a:noFill/>
                </a:ln>
                <a:solidFill>
                  <a:srgbClr val="000000"/>
                </a:solidFill>
                <a:effectLst/>
                <a:latin typeface="Georgia" panose="02040502050405020303" pitchFamily="18" charset="0"/>
              </a:rPr>
              <a:t> (+</a:t>
            </a:r>
            <a:r>
              <a:rPr kumimoji="0" lang="en-US" sz="2000" b="0" i="1" u="none" strike="noStrike" cap="none" normalizeH="0" baseline="0" dirty="0" smtClean="0">
                <a:ln>
                  <a:noFill/>
                </a:ln>
                <a:solidFill>
                  <a:srgbClr val="000000"/>
                </a:solidFill>
                <a:effectLst/>
                <a:latin typeface="inherit"/>
              </a:rPr>
              <a:t>$3.99 shipping)</a:t>
            </a:r>
            <a:r>
              <a:rPr kumimoji="0" lang="en-US" sz="2000" b="0" i="0" u="none" strike="noStrike" cap="none" normalizeH="0" baseline="0" dirty="0" smtClean="0">
                <a:ln>
                  <a:noFill/>
                </a:ln>
                <a:solidFill>
                  <a:srgbClr val="000000"/>
                </a:solidFill>
                <a:effectLst/>
                <a:latin typeface="Georgia" panose="02040502050405020303" pitchFamily="18" charset="0"/>
              </a:rPr>
              <a:t>.</a:t>
            </a:r>
          </a:p>
        </p:txBody>
      </p:sp>
      <p:graphicFrame>
        <p:nvGraphicFramePr>
          <p:cNvPr id="5" name="Table 4"/>
          <p:cNvGraphicFramePr>
            <a:graphicFrameLocks noGrp="1"/>
          </p:cNvGraphicFramePr>
          <p:nvPr>
            <p:extLst>
              <p:ext uri="{D42A27DB-BD31-4B8C-83A1-F6EECF244321}">
                <p14:modId xmlns:p14="http://schemas.microsoft.com/office/powerpoint/2010/main" val="3454839139"/>
              </p:ext>
            </p:extLst>
          </p:nvPr>
        </p:nvGraphicFramePr>
        <p:xfrm>
          <a:off x="457200" y="4114800"/>
          <a:ext cx="2692400" cy="1333500"/>
        </p:xfrm>
        <a:graphic>
          <a:graphicData uri="http://schemas.openxmlformats.org/drawingml/2006/table">
            <a:tbl>
              <a:tblPr>
                <a:tableStyleId>{5C22544A-7EE6-4342-B048-85BDC9FD1C3A}</a:tableStyleId>
              </a:tblPr>
              <a:tblGrid>
                <a:gridCol w="789644"/>
                <a:gridCol w="951378"/>
                <a:gridCol w="951378"/>
              </a:tblGrid>
              <a:tr h="190500">
                <a:tc>
                  <a:txBody>
                    <a:bodyPr/>
                    <a:lstStyle/>
                    <a:p>
                      <a:pPr algn="l" fontAlgn="b"/>
                      <a:r>
                        <a:rPr lang="en-US" sz="1100" u="none" strike="noStrike">
                          <a:effectLst/>
                        </a:rPr>
                        <a:t>Day of April:</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Seller1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Seller2</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8</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1,730,045.91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2,198,177.95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9</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2,194,441.05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2,788,234.85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10</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2,783,494.85 </a:t>
                      </a:r>
                      <a:endParaRPr lang="en-US" sz="1100" b="0" i="0" u="none" strike="noStrike" dirty="0">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3,536,680.72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11</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3,530,668.37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4,486,031.92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12</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4,478,405.66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5,690,217.45 </a:t>
                      </a:r>
                      <a:endParaRPr lang="en-US" sz="1100" b="0" i="0" u="none" strike="noStrike">
                        <a:solidFill>
                          <a:srgbClr val="000000"/>
                        </a:solidFill>
                        <a:effectLst/>
                        <a:latin typeface="Calibri" panose="020F0502020204030204" pitchFamily="34" charset="0"/>
                      </a:endParaRPr>
                    </a:p>
                  </a:txBody>
                  <a:tcPr marL="9525" marR="9525" marT="9525" marB="0" anchor="b"/>
                </a:tc>
              </a:tr>
              <a:tr h="190500">
                <a:tc>
                  <a:txBody>
                    <a:bodyPr/>
                    <a:lstStyle/>
                    <a:p>
                      <a:pPr algn="r" fontAlgn="b"/>
                      <a:r>
                        <a:rPr lang="en-US" sz="1100" u="none" strike="noStrike">
                          <a:effectLst/>
                        </a:rPr>
                        <a:t>13</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  5,680,544.08 </a:t>
                      </a:r>
                      <a:endParaRPr lang="en-US" sz="1100" b="0" i="0" u="none" strike="noStrike">
                        <a:solidFill>
                          <a:srgbClr val="0000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  7,217,642.51 </a:t>
                      </a:r>
                      <a:endParaRPr lang="en-US" sz="1100" b="0" i="0" u="none" strike="noStrike" dirty="0">
                        <a:solidFill>
                          <a:srgbClr val="000000"/>
                        </a:solidFill>
                        <a:effectLst/>
                        <a:latin typeface="Calibri" panose="020F0502020204030204" pitchFamily="34" charset="0"/>
                      </a:endParaRPr>
                    </a:p>
                  </a:txBody>
                  <a:tcPr marL="9525" marR="9525" marT="9525" marB="0" anchor="b"/>
                </a:tc>
              </a:tr>
            </a:tbl>
          </a:graphicData>
        </a:graphic>
      </p:graphicFrame>
    </p:spTree>
    <p:extLst>
      <p:ext uri="{BB962C8B-B14F-4D97-AF65-F5344CB8AC3E}">
        <p14:creationId xmlns:p14="http://schemas.microsoft.com/office/powerpoint/2010/main" val="9886447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Slightly Fancier Applications</a:t>
            </a:r>
            <a:endParaRPr lang="en-US" dirty="0"/>
          </a:p>
        </p:txBody>
      </p:sp>
      <p:sp>
        <p:nvSpPr>
          <p:cNvPr id="3" name="Content Placeholder 2"/>
          <p:cNvSpPr>
            <a:spLocks noGrp="1"/>
          </p:cNvSpPr>
          <p:nvPr>
            <p:ph idx="1"/>
          </p:nvPr>
        </p:nvSpPr>
        <p:spPr/>
        <p:txBody>
          <a:bodyPr>
            <a:normAutofit/>
          </a:bodyPr>
          <a:lstStyle/>
          <a:p>
            <a:r>
              <a:rPr lang="en-US" dirty="0" smtClean="0"/>
              <a:t>Credit Card/Mortgage/Rent-To-Own</a:t>
            </a:r>
          </a:p>
          <a:p>
            <a:r>
              <a:rPr lang="en-US" dirty="0" smtClean="0"/>
              <a:t>Saving A Little Each Year</a:t>
            </a:r>
          </a:p>
          <a:p>
            <a:r>
              <a:rPr lang="en-US" dirty="0" smtClean="0"/>
              <a:t>Repeated medicine dosing</a:t>
            </a:r>
          </a:p>
          <a:p>
            <a:r>
              <a:rPr lang="en-US" dirty="0" smtClean="0"/>
              <a:t>Newton’s Law of Cooling (and heating)</a:t>
            </a:r>
          </a:p>
          <a:p>
            <a:pPr marL="0" indent="0">
              <a:buNone/>
            </a:pPr>
            <a:endParaRPr lang="en-US" dirty="0" smtClean="0"/>
          </a:p>
          <a:p>
            <a:pPr>
              <a:buNone/>
            </a:pPr>
            <a:r>
              <a:rPr lang="en-US" sz="4400" dirty="0" smtClean="0"/>
              <a:t>Even fancier:</a:t>
            </a:r>
          </a:p>
          <a:p>
            <a:r>
              <a:rPr lang="en-US" dirty="0" smtClean="0"/>
              <a:t>Population growth with an upper limit</a:t>
            </a:r>
          </a:p>
          <a:p>
            <a:endParaRPr lang="en-US" dirty="0" smtClean="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Spread of a Disease</a:t>
            </a:r>
            <a:endParaRPr lang="en-US" dirty="0"/>
          </a:p>
        </p:txBody>
      </p:sp>
      <p:sp>
        <p:nvSpPr>
          <p:cNvPr id="3" name="Content Placeholder 2"/>
          <p:cNvSpPr>
            <a:spLocks noGrp="1"/>
          </p:cNvSpPr>
          <p:nvPr>
            <p:ph idx="1"/>
          </p:nvPr>
        </p:nvSpPr>
        <p:spPr>
          <a:xfrm>
            <a:off x="457200" y="1600200"/>
            <a:ext cx="8229600" cy="5257800"/>
          </a:xfrm>
        </p:spPr>
        <p:txBody>
          <a:bodyPr>
            <a:normAutofit fontScale="85000" lnSpcReduction="20000"/>
          </a:bodyPr>
          <a:lstStyle/>
          <a:p>
            <a:r>
              <a:rPr lang="en-US" dirty="0" smtClean="0"/>
              <a:t>Classify people as Susceptible, Infected, Removed = SIR </a:t>
            </a:r>
            <a:r>
              <a:rPr lang="en-US" dirty="0"/>
              <a:t>Model (</a:t>
            </a:r>
            <a:r>
              <a:rPr lang="en-US" dirty="0" err="1"/>
              <a:t>Kermack-McKendrick</a:t>
            </a:r>
            <a:r>
              <a:rPr lang="en-US" dirty="0"/>
              <a:t> </a:t>
            </a:r>
            <a:r>
              <a:rPr lang="en-US" dirty="0" smtClean="0"/>
              <a:t>model)</a:t>
            </a:r>
          </a:p>
          <a:p>
            <a:r>
              <a:rPr lang="en-US" dirty="0" smtClean="0"/>
              <a:t>Removed: either</a:t>
            </a:r>
          </a:p>
          <a:p>
            <a:pPr lvl="1"/>
            <a:r>
              <a:rPr lang="en-US" dirty="0" smtClean="0"/>
              <a:t>Cured &amp; immune, or</a:t>
            </a:r>
          </a:p>
          <a:p>
            <a:pPr lvl="1"/>
            <a:r>
              <a:rPr lang="en-US" dirty="0" smtClean="0"/>
              <a:t>Dead (&amp; immune, we hope!)</a:t>
            </a:r>
          </a:p>
          <a:p>
            <a:r>
              <a:rPr lang="en-US" dirty="0" smtClean="0"/>
              <a:t>Main approximation: # newly infected is</a:t>
            </a:r>
          </a:p>
          <a:p>
            <a:pPr lvl="1"/>
            <a:r>
              <a:rPr lang="en-US" dirty="0" smtClean="0"/>
              <a:t>Directly proportional to # susceptible</a:t>
            </a:r>
          </a:p>
          <a:p>
            <a:pPr lvl="1"/>
            <a:r>
              <a:rPr lang="en-US" dirty="0" smtClean="0"/>
              <a:t>Directly proportional to # currently infected</a:t>
            </a:r>
          </a:p>
          <a:p>
            <a:r>
              <a:rPr lang="en-US" dirty="0" smtClean="0"/>
              <a:t>Only way to do this is: # new </a:t>
            </a:r>
            <a:r>
              <a:rPr lang="en-US" dirty="0" err="1" smtClean="0"/>
              <a:t>infec</a:t>
            </a:r>
            <a:r>
              <a:rPr lang="en-US" dirty="0" smtClean="0"/>
              <a:t>. = k*S*</a:t>
            </a:r>
            <a:r>
              <a:rPr lang="en-US" b="1" dirty="0" smtClean="0">
                <a:latin typeface="Courier New" pitchFamily="49" charset="0"/>
                <a:cs typeface="Courier New" pitchFamily="49" charset="0"/>
              </a:rPr>
              <a:t>I</a:t>
            </a:r>
          </a:p>
          <a:p>
            <a:r>
              <a:rPr lang="en-US" dirty="0" smtClean="0"/>
              <a:t>Also approximate: 45% of Infected recover or die each time period.</a:t>
            </a:r>
          </a:p>
          <a:p>
            <a:r>
              <a:rPr lang="en-US" dirty="0" smtClean="0"/>
              <a:t>We don’t do the live in-class demo of this, after what happened last year.  Cough </a:t>
            </a:r>
            <a:r>
              <a:rPr lang="en-US" dirty="0" err="1" smtClean="0"/>
              <a:t>cough</a:t>
            </a:r>
            <a:r>
              <a:rPr lang="en-US" dirty="0" smtClean="0"/>
              <a:t>.</a:t>
            </a:r>
          </a:p>
          <a:p>
            <a:endParaRPr lang="en-US" dirty="0" smtClean="0">
              <a:latin typeface="Courier New" pitchFamily="49" charset="0"/>
              <a:cs typeface="Courier New" pitchFamily="49"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SIR equations</a:t>
            </a:r>
            <a:endParaRPr lang="en-US" dirty="0"/>
          </a:p>
        </p:txBody>
      </p:sp>
      <p:sp>
        <p:nvSpPr>
          <p:cNvPr id="3" name="Content Placeholder 2"/>
          <p:cNvSpPr>
            <a:spLocks noGrp="1"/>
          </p:cNvSpPr>
          <p:nvPr>
            <p:ph idx="1"/>
          </p:nvPr>
        </p:nvSpPr>
        <p:spPr/>
        <p:txBody>
          <a:bodyPr/>
          <a:lstStyle/>
          <a:p>
            <a:r>
              <a:rPr lang="en-US" dirty="0" smtClean="0"/>
              <a:t>Time step: 1 week </a:t>
            </a:r>
          </a:p>
          <a:p>
            <a:pPr lvl="1"/>
            <a:r>
              <a:rPr lang="en-US" dirty="0" smtClean="0"/>
              <a:t>could range from a day to a year, depending on the disease</a:t>
            </a:r>
          </a:p>
          <a:p>
            <a:pPr lvl="1"/>
            <a:endParaRPr lang="en-US" dirty="0" smtClean="0"/>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 =  - k*</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I_n</a:t>
            </a:r>
            <a:r>
              <a:rPr lang="en-US" sz="2800" b="1" dirty="0" smtClean="0">
                <a:latin typeface="Courier New" pitchFamily="49" charset="0"/>
                <a:cs typeface="Courier New" pitchFamily="49" charset="0"/>
              </a:rPr>
              <a:t> =  + k*</a:t>
            </a:r>
            <a:r>
              <a:rPr lang="en-US" sz="2800" b="1" dirty="0" err="1" smtClean="0">
                <a:latin typeface="Courier New" pitchFamily="49" charset="0"/>
                <a:cs typeface="Courier New" pitchFamily="49" charset="0"/>
              </a:rPr>
              <a:t>S_n</a:t>
            </a:r>
            <a:r>
              <a:rPr lang="en-US" sz="2800" b="1" dirty="0" smtClean="0">
                <a:latin typeface="Courier New" pitchFamily="49" charset="0"/>
                <a:cs typeface="Courier New" pitchFamily="49" charset="0"/>
              </a:rPr>
              <a:t>*</a:t>
            </a:r>
            <a:r>
              <a:rPr lang="en-US" sz="2800" b="1" dirty="0" err="1" smtClean="0">
                <a:latin typeface="Courier New" pitchFamily="49" charset="0"/>
                <a:cs typeface="Courier New" pitchFamily="49" charset="0"/>
              </a:rPr>
              <a:t>I_n</a:t>
            </a:r>
            <a:r>
              <a:rPr lang="en-US" sz="2800" b="1" dirty="0" smtClean="0">
                <a:latin typeface="Courier New" pitchFamily="49" charset="0"/>
                <a:cs typeface="Courier New" pitchFamily="49" charset="0"/>
              </a:rPr>
              <a:t> – 0.45*</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pPr>
              <a:buNone/>
            </a:pPr>
            <a:r>
              <a:rPr lang="en-US" sz="2800" b="1" dirty="0" smtClean="0">
                <a:latin typeface="Courier New" pitchFamily="49" charset="0"/>
                <a:cs typeface="Courier New" pitchFamily="49" charset="0"/>
              </a:rPr>
              <a:t>delta </a:t>
            </a:r>
            <a:r>
              <a:rPr lang="en-US" sz="2800" b="1" dirty="0" err="1" smtClean="0">
                <a:latin typeface="Courier New" pitchFamily="49" charset="0"/>
                <a:cs typeface="Courier New" pitchFamily="49" charset="0"/>
              </a:rPr>
              <a:t>R_n</a:t>
            </a:r>
            <a:r>
              <a:rPr lang="en-US" sz="2800" b="1" dirty="0" smtClean="0">
                <a:latin typeface="Courier New" pitchFamily="49" charset="0"/>
                <a:cs typeface="Courier New" pitchFamily="49" charset="0"/>
              </a:rPr>
              <a:t> =              + 0.45*</a:t>
            </a:r>
            <a:r>
              <a:rPr lang="en-US" sz="2800" b="1" dirty="0" err="1" smtClean="0">
                <a:latin typeface="Courier New" pitchFamily="49" charset="0"/>
                <a:cs typeface="Courier New" pitchFamily="49" charset="0"/>
              </a:rPr>
              <a:t>I_n</a:t>
            </a:r>
            <a:endParaRPr lang="en-US" sz="2800" b="1" dirty="0" smtClean="0">
              <a:latin typeface="Courier New" pitchFamily="49" charset="0"/>
              <a:cs typeface="Courier New" pitchFamily="49" charset="0"/>
            </a:endParaRPr>
          </a:p>
          <a:p>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101211823"/>
              </p:ext>
            </p:extLst>
          </p:nvPr>
        </p:nvGraphicFramePr>
        <p:xfrm>
          <a:off x="0" y="5181600"/>
          <a:ext cx="9144000" cy="1566784"/>
        </p:xfrm>
        <a:graphic>
          <a:graphicData uri="http://schemas.openxmlformats.org/drawingml/2006/table">
            <a:tbl>
              <a:tblPr firstRow="1" bandRow="1">
                <a:tableStyleId>{5C22544A-7EE6-4342-B048-85BDC9FD1C3A}</a:tableStyleId>
              </a:tblPr>
              <a:tblGrid>
                <a:gridCol w="1524000"/>
                <a:gridCol w="1524000"/>
                <a:gridCol w="1524000"/>
                <a:gridCol w="1524000"/>
                <a:gridCol w="1524000"/>
                <a:gridCol w="1524000"/>
              </a:tblGrid>
              <a:tr h="463352">
                <a:tc>
                  <a:txBody>
                    <a:bodyPr/>
                    <a:lstStyle/>
                    <a:p>
                      <a:r>
                        <a:rPr lang="en-US" dirty="0" err="1" smtClean="0"/>
                        <a:t>TimeStep</a:t>
                      </a:r>
                      <a:endParaRPr lang="en-US" dirty="0"/>
                    </a:p>
                  </a:txBody>
                  <a:tcPr/>
                </a:tc>
                <a:tc>
                  <a:txBody>
                    <a:bodyPr/>
                    <a:lstStyle/>
                    <a:p>
                      <a:r>
                        <a:rPr lang="en-US" dirty="0" smtClean="0"/>
                        <a:t>S</a:t>
                      </a:r>
                      <a:endParaRPr lang="en-US" dirty="0"/>
                    </a:p>
                  </a:txBody>
                  <a:tcPr/>
                </a:tc>
                <a:tc>
                  <a:txBody>
                    <a:bodyPr/>
                    <a:lstStyle/>
                    <a:p>
                      <a:r>
                        <a:rPr lang="en-US" dirty="0" smtClean="0"/>
                        <a:t>I</a:t>
                      </a:r>
                      <a:endParaRPr lang="en-US" dirty="0"/>
                    </a:p>
                  </a:txBody>
                  <a:tcPr/>
                </a:tc>
                <a:tc>
                  <a:txBody>
                    <a:bodyPr/>
                    <a:lstStyle/>
                    <a:p>
                      <a:r>
                        <a:rPr lang="en-US" dirty="0" smtClean="0"/>
                        <a:t>R</a:t>
                      </a:r>
                      <a:endParaRPr lang="en-US" dirty="0"/>
                    </a:p>
                  </a:txBody>
                  <a:tcPr/>
                </a:tc>
                <a:tc>
                  <a:txBody>
                    <a:bodyPr/>
                    <a:lstStyle/>
                    <a:p>
                      <a:r>
                        <a:rPr lang="en-US" dirty="0" err="1" smtClean="0"/>
                        <a:t>Newinfection</a:t>
                      </a:r>
                      <a:endParaRPr lang="en-US" dirty="0"/>
                    </a:p>
                  </a:txBody>
                  <a:tcPr/>
                </a:tc>
                <a:tc>
                  <a:txBody>
                    <a:bodyPr/>
                    <a:lstStyle/>
                    <a:p>
                      <a:r>
                        <a:rPr lang="en-US" dirty="0" err="1" smtClean="0"/>
                        <a:t>NewRemoved</a:t>
                      </a:r>
                      <a:endParaRPr lang="en-US" dirty="0"/>
                    </a:p>
                  </a:txBody>
                  <a:tcPr/>
                </a:tc>
              </a:tr>
              <a:tr h="463352">
                <a:tc>
                  <a:txBody>
                    <a:bodyPr/>
                    <a:lstStyle/>
                    <a:p>
                      <a:r>
                        <a:rPr lang="en-US" dirty="0" smtClean="0"/>
                        <a:t>0</a:t>
                      </a:r>
                      <a:endParaRPr lang="en-US" dirty="0"/>
                    </a:p>
                  </a:txBody>
                  <a:tcPr/>
                </a:tc>
                <a:tc>
                  <a:txBody>
                    <a:bodyPr/>
                    <a:lstStyle/>
                    <a:p>
                      <a:r>
                        <a:rPr lang="en-US" dirty="0" smtClean="0"/>
                        <a:t>99</a:t>
                      </a:r>
                      <a:endParaRPr lang="en-US" dirty="0"/>
                    </a:p>
                  </a:txBody>
                  <a:tcPr/>
                </a:tc>
                <a:tc>
                  <a:txBody>
                    <a:bodyPr/>
                    <a:lstStyle/>
                    <a:p>
                      <a:r>
                        <a:rPr lang="en-US" dirty="0" smtClean="0"/>
                        <a:t>1</a:t>
                      </a:r>
                      <a:endParaRPr lang="en-US" dirty="0"/>
                    </a:p>
                  </a:txBody>
                  <a:tcPr/>
                </a:tc>
                <a:tc>
                  <a:txBody>
                    <a:bodyPr/>
                    <a:lstStyle/>
                    <a:p>
                      <a:r>
                        <a:rPr lang="en-US" dirty="0" smtClean="0"/>
                        <a:t>0</a:t>
                      </a:r>
                      <a:endParaRPr lang="en-US" dirty="0"/>
                    </a:p>
                  </a:txBody>
                  <a:tcPr/>
                </a:tc>
                <a:tc>
                  <a:txBody>
                    <a:bodyPr/>
                    <a:lstStyle/>
                    <a:p>
                      <a:r>
                        <a:rPr lang="en-US" dirty="0" smtClean="0"/>
                        <a:t>K*S*I</a:t>
                      </a:r>
                      <a:endParaRPr lang="en-US" dirty="0"/>
                    </a:p>
                  </a:txBody>
                  <a:tcPr/>
                </a:tc>
                <a:tc>
                  <a:txBody>
                    <a:bodyPr/>
                    <a:lstStyle/>
                    <a:p>
                      <a:r>
                        <a:rPr lang="en-US" dirty="0" smtClean="0"/>
                        <a:t>0.45*I</a:t>
                      </a:r>
                      <a:endParaRPr lang="en-US" dirty="0"/>
                    </a:p>
                  </a:txBody>
                  <a:tcPr/>
                </a:tc>
              </a:tr>
              <a:tr h="597295">
                <a:tc>
                  <a:txBody>
                    <a:bodyPr/>
                    <a:lstStyle/>
                    <a:p>
                      <a:r>
                        <a:rPr lang="en-US" dirty="0" smtClean="0"/>
                        <a:t>1</a:t>
                      </a:r>
                      <a:endParaRPr lang="en-US" dirty="0"/>
                    </a:p>
                  </a:txBody>
                  <a:tcPr/>
                </a:tc>
                <a:tc>
                  <a:txBody>
                    <a:bodyPr/>
                    <a:lstStyle/>
                    <a:p>
                      <a:r>
                        <a:rPr lang="en-US" dirty="0" err="1" smtClean="0"/>
                        <a:t>prevS-NewInf</a:t>
                      </a:r>
                      <a:endParaRPr lang="en-US" dirty="0"/>
                    </a:p>
                  </a:txBody>
                  <a:tcPr/>
                </a:tc>
                <a:tc>
                  <a:txBody>
                    <a:bodyPr/>
                    <a:lstStyle/>
                    <a:p>
                      <a:r>
                        <a:rPr lang="en-US" dirty="0" err="1" smtClean="0"/>
                        <a:t>prevI+newInf-newRemoved</a:t>
                      </a:r>
                      <a:endParaRPr lang="en-US" dirty="0"/>
                    </a:p>
                  </a:txBody>
                  <a:tcPr/>
                </a:tc>
                <a:tc>
                  <a:txBody>
                    <a:bodyPr/>
                    <a:lstStyle/>
                    <a:p>
                      <a:r>
                        <a:rPr lang="en-US" dirty="0" err="1" smtClean="0"/>
                        <a:t>prevR</a:t>
                      </a:r>
                      <a:r>
                        <a:rPr lang="en-US" baseline="0" dirty="0" smtClean="0"/>
                        <a:t> + </a:t>
                      </a:r>
                      <a:r>
                        <a:rPr lang="en-US" baseline="0" dirty="0" err="1" smtClean="0"/>
                        <a:t>newRemoved</a:t>
                      </a:r>
                      <a:endParaRPr lang="en-US" dirty="0"/>
                    </a:p>
                  </a:txBody>
                  <a:tcPr/>
                </a:tc>
                <a:tc>
                  <a:txBody>
                    <a:bodyPr/>
                    <a:lstStyle/>
                    <a:p>
                      <a:r>
                        <a:rPr lang="en-US" dirty="0" smtClean="0"/>
                        <a:t>Like</a:t>
                      </a:r>
                      <a:r>
                        <a:rPr lang="en-US" baseline="0" dirty="0" smtClean="0"/>
                        <a:t> above</a:t>
                      </a:r>
                      <a:endParaRPr lang="en-US" dirty="0"/>
                    </a:p>
                  </a:txBody>
                  <a:tcPr/>
                </a:tc>
                <a:tc>
                  <a:txBody>
                    <a:bodyPr/>
                    <a:lstStyle/>
                    <a:p>
                      <a:r>
                        <a:rPr lang="en-US" dirty="0" smtClean="0"/>
                        <a:t>Like above</a:t>
                      </a:r>
                      <a:endParaRPr lang="en-US" dirty="0"/>
                    </a:p>
                  </a:txBody>
                  <a:tcPr/>
                </a:tc>
              </a:tr>
            </a:tbl>
          </a:graphicData>
        </a:graphic>
      </p:graphicFrame>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Extensions</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Vaccinations move people from S to R skipping I (mostly)</a:t>
            </a:r>
          </a:p>
          <a:p>
            <a:r>
              <a:rPr lang="en-US" dirty="0" smtClean="0"/>
              <a:t>Some diseases have no immunity: Susceptible-Infected-Susceptible again (SIS model)</a:t>
            </a:r>
          </a:p>
          <a:p>
            <a:r>
              <a:rPr lang="en-US" dirty="0" smtClean="0"/>
              <a:t>Transmissibility changes by time of year</a:t>
            </a:r>
          </a:p>
          <a:p>
            <a:r>
              <a:rPr lang="en-US" dirty="0" smtClean="0"/>
              <a:t>Phases of being Infected: </a:t>
            </a:r>
          </a:p>
          <a:p>
            <a:pPr lvl="1"/>
            <a:r>
              <a:rPr lang="en-US" dirty="0" smtClean="0"/>
              <a:t>contagious but unaware (SIER model)</a:t>
            </a:r>
          </a:p>
          <a:p>
            <a:pPr lvl="1"/>
            <a:r>
              <a:rPr lang="en-US" dirty="0" smtClean="0"/>
              <a:t> sick but not yet contagious (SEIR)</a:t>
            </a:r>
          </a:p>
          <a:p>
            <a:r>
              <a:rPr lang="en-US" dirty="0" smtClean="0"/>
              <a:t>Malaria: humans &amp; mosquitoes</a:t>
            </a:r>
          </a:p>
          <a:p>
            <a:pPr lvl="1"/>
            <a:r>
              <a:rPr lang="en-US" dirty="0" smtClean="0"/>
              <a:t>“Ross-Macdonald” model,  1911/1957</a:t>
            </a:r>
          </a:p>
          <a:p>
            <a:r>
              <a:rPr lang="en-US" dirty="0" smtClean="0"/>
              <a:t>Immigration, Emigration, births, non-disease deaths</a:t>
            </a:r>
          </a:p>
          <a:p>
            <a:endParaRPr lang="en-US" dirty="0" smtClean="0"/>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Predator vs. Prey</a:t>
            </a:r>
            <a:endParaRPr lang="en-US" dirty="0"/>
          </a:p>
        </p:txBody>
      </p:sp>
      <p:sp>
        <p:nvSpPr>
          <p:cNvPr id="6" name="Text Placeholder 5"/>
          <p:cNvSpPr>
            <a:spLocks noGrp="1"/>
          </p:cNvSpPr>
          <p:nvPr>
            <p:ph type="body" idx="1"/>
          </p:nvPr>
        </p:nvSpPr>
        <p:spPr>
          <a:xfrm>
            <a:off x="457200" y="1535113"/>
            <a:ext cx="4040188" cy="1055688"/>
          </a:xfrm>
        </p:spPr>
        <p:txBody>
          <a:bodyPr>
            <a:normAutofit/>
          </a:bodyPr>
          <a:lstStyle/>
          <a:p>
            <a:r>
              <a:rPr lang="en-US" dirty="0" smtClean="0"/>
              <a:t>Canada:</a:t>
            </a:r>
          </a:p>
          <a:p>
            <a:r>
              <a:rPr lang="en-US" dirty="0" smtClean="0"/>
              <a:t> lynx and hare</a:t>
            </a:r>
            <a:endParaRPr lang="en-US" dirty="0"/>
          </a:p>
        </p:txBody>
      </p:sp>
      <p:pic>
        <p:nvPicPr>
          <p:cNvPr id="4" name="Content Placeholder 3" descr="lynx-hare.jpg"/>
          <p:cNvPicPr>
            <a:picLocks noGrp="1" noChangeAspect="1"/>
          </p:cNvPicPr>
          <p:nvPr>
            <p:ph sz="half" idx="2"/>
          </p:nvPr>
        </p:nvPicPr>
        <p:blipFill>
          <a:blip r:embed="rId3" cstate="print"/>
          <a:stretch>
            <a:fillRect/>
          </a:stretch>
        </p:blipFill>
        <p:spPr>
          <a:xfrm>
            <a:off x="533399" y="2819400"/>
            <a:ext cx="3898605" cy="2514600"/>
          </a:xfrm>
        </p:spPr>
      </p:pic>
      <p:sp>
        <p:nvSpPr>
          <p:cNvPr id="7" name="Text Placeholder 6"/>
          <p:cNvSpPr>
            <a:spLocks noGrp="1"/>
          </p:cNvSpPr>
          <p:nvPr>
            <p:ph type="body" sz="quarter" idx="3"/>
          </p:nvPr>
        </p:nvSpPr>
        <p:spPr>
          <a:xfrm>
            <a:off x="4645025" y="1535112"/>
            <a:ext cx="4041775" cy="1055687"/>
          </a:xfrm>
        </p:spPr>
        <p:txBody>
          <a:bodyPr>
            <a:normAutofit/>
          </a:bodyPr>
          <a:lstStyle/>
          <a:p>
            <a:r>
              <a:rPr lang="en-US" dirty="0" smtClean="0"/>
              <a:t>Isle Royal, MI:</a:t>
            </a:r>
          </a:p>
          <a:p>
            <a:r>
              <a:rPr lang="en-US" dirty="0" smtClean="0"/>
              <a:t>Moose and wolves</a:t>
            </a:r>
            <a:endParaRPr lang="en-US" dirty="0"/>
          </a:p>
        </p:txBody>
      </p:sp>
      <p:pic>
        <p:nvPicPr>
          <p:cNvPr id="1026" name="Picture 2" descr="C:\Users\andrew\f-2010-11-17\m319\misc\moose-wolf-tick\moose-tick-wolf-article_files\0827_wolves_moose.jpg"/>
          <p:cNvPicPr>
            <a:picLocks noChangeAspect="1" noChangeArrowheads="1"/>
          </p:cNvPicPr>
          <p:nvPr/>
        </p:nvPicPr>
        <p:blipFill>
          <a:blip r:embed="rId4" cstate="print"/>
          <a:srcRect t="30403"/>
          <a:stretch>
            <a:fillRect/>
          </a:stretch>
        </p:blipFill>
        <p:spPr bwMode="auto">
          <a:xfrm>
            <a:off x="4572000" y="2895600"/>
            <a:ext cx="4424279" cy="2916685"/>
          </a:xfrm>
          <a:prstGeom prst="rect">
            <a:avLst/>
          </a:prstGeom>
          <a:noFill/>
        </p:spPr>
      </p:pic>
      <p:sp>
        <p:nvSpPr>
          <p:cNvPr id="8" name="TextBox 7"/>
          <p:cNvSpPr txBox="1"/>
          <p:nvPr/>
        </p:nvSpPr>
        <p:spPr>
          <a:xfrm>
            <a:off x="1143000" y="6248400"/>
            <a:ext cx="6337056" cy="369332"/>
          </a:xfrm>
          <a:prstGeom prst="rect">
            <a:avLst/>
          </a:prstGeom>
          <a:noFill/>
        </p:spPr>
        <p:txBody>
          <a:bodyPr wrap="none" rtlCol="0">
            <a:spAutoFit/>
          </a:bodyPr>
          <a:lstStyle/>
          <a:p>
            <a:r>
              <a:rPr lang="en-US" dirty="0" smtClean="0"/>
              <a:t>http://en.wikipedia.org/wiki/Lotka%E2%80%93Volterra_equation</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Predator-Prey equations</a:t>
            </a:r>
            <a:endParaRPr lang="en-US" dirty="0"/>
          </a:p>
        </p:txBody>
      </p:sp>
      <p:sp>
        <p:nvSpPr>
          <p:cNvPr id="3" name="Text Placeholder 2"/>
          <p:cNvSpPr>
            <a:spLocks noGrp="1"/>
          </p:cNvSpPr>
          <p:nvPr>
            <p:ph type="body" idx="1"/>
          </p:nvPr>
        </p:nvSpPr>
        <p:spPr/>
        <p:txBody>
          <a:bodyPr/>
          <a:lstStyle/>
          <a:p>
            <a:r>
              <a:rPr lang="en-US" dirty="0" smtClean="0"/>
              <a:t>Predator</a:t>
            </a:r>
            <a:endParaRPr lang="en-US" dirty="0"/>
          </a:p>
        </p:txBody>
      </p:sp>
      <p:sp>
        <p:nvSpPr>
          <p:cNvPr id="4" name="Content Placeholder 3"/>
          <p:cNvSpPr>
            <a:spLocks noGrp="1"/>
          </p:cNvSpPr>
          <p:nvPr>
            <p:ph sz="half" idx="2"/>
          </p:nvPr>
        </p:nvSpPr>
        <p:spPr/>
        <p:txBody>
          <a:bodyPr>
            <a:normAutofit/>
          </a:bodyPr>
          <a:lstStyle/>
          <a:p>
            <a:r>
              <a:rPr lang="en-US" dirty="0" err="1" smtClean="0"/>
              <a:t>w_n</a:t>
            </a:r>
            <a:r>
              <a:rPr lang="en-US" dirty="0" smtClean="0"/>
              <a:t> = # of wolves in year n</a:t>
            </a:r>
          </a:p>
          <a:p>
            <a:endParaRPr lang="en-US" dirty="0" smtClean="0"/>
          </a:p>
          <a:p>
            <a:r>
              <a:rPr lang="en-US" dirty="0" smtClean="0"/>
              <a:t>delta </a:t>
            </a:r>
            <a:r>
              <a:rPr lang="en-US" dirty="0" err="1" smtClean="0"/>
              <a:t>w_n</a:t>
            </a:r>
            <a:r>
              <a:rPr lang="en-US" dirty="0" smtClean="0"/>
              <a:t> = k1 * </a:t>
            </a:r>
            <a:r>
              <a:rPr lang="en-US" dirty="0" err="1" smtClean="0"/>
              <a:t>w_n</a:t>
            </a:r>
            <a:endParaRPr lang="en-US" dirty="0" smtClean="0"/>
          </a:p>
          <a:p>
            <a:r>
              <a:rPr lang="en-US" dirty="0" smtClean="0"/>
              <a:t>k1 &lt; 0 : if no moose, wolves starve.</a:t>
            </a:r>
          </a:p>
          <a:p>
            <a:r>
              <a:rPr lang="en-US" dirty="0" smtClean="0"/>
              <a:t>Interactions:</a:t>
            </a:r>
          </a:p>
          <a:p>
            <a:pPr lvl="1">
              <a:buFont typeface="Courier New" pitchFamily="49" charset="0"/>
              <a:buChar char="o"/>
            </a:pPr>
            <a:r>
              <a:rPr lang="en-US" dirty="0" smtClean="0"/>
              <a:t>Directly proportional to # of each species?</a:t>
            </a:r>
          </a:p>
          <a:p>
            <a:pPr lvl="1">
              <a:buFont typeface="Courier New" pitchFamily="49" charset="0"/>
              <a:buChar char="o"/>
            </a:pPr>
            <a:r>
              <a:rPr lang="en-US" dirty="0" smtClean="0"/>
              <a:t>Interactions are good for wolves: k3&gt;0</a:t>
            </a:r>
          </a:p>
        </p:txBody>
      </p:sp>
      <p:sp>
        <p:nvSpPr>
          <p:cNvPr id="5" name="Text Placeholder 4"/>
          <p:cNvSpPr>
            <a:spLocks noGrp="1"/>
          </p:cNvSpPr>
          <p:nvPr>
            <p:ph type="body" sz="quarter" idx="3"/>
          </p:nvPr>
        </p:nvSpPr>
        <p:spPr/>
        <p:txBody>
          <a:bodyPr/>
          <a:lstStyle/>
          <a:p>
            <a:r>
              <a:rPr lang="en-US" dirty="0" smtClean="0"/>
              <a:t>Prey</a:t>
            </a:r>
            <a:endParaRPr lang="en-US" dirty="0"/>
          </a:p>
        </p:txBody>
      </p:sp>
      <p:sp>
        <p:nvSpPr>
          <p:cNvPr id="6" name="Content Placeholder 5"/>
          <p:cNvSpPr>
            <a:spLocks noGrp="1"/>
          </p:cNvSpPr>
          <p:nvPr>
            <p:ph sz="quarter" idx="4"/>
          </p:nvPr>
        </p:nvSpPr>
        <p:spPr/>
        <p:txBody>
          <a:bodyPr>
            <a:normAutofit/>
          </a:bodyPr>
          <a:lstStyle/>
          <a:p>
            <a:r>
              <a:rPr lang="en-US" dirty="0" err="1" smtClean="0"/>
              <a:t>m_n</a:t>
            </a:r>
            <a:r>
              <a:rPr lang="en-US" dirty="0" smtClean="0"/>
              <a:t> = # of moose in year n</a:t>
            </a:r>
          </a:p>
          <a:p>
            <a:endParaRPr lang="en-US" dirty="0" smtClean="0"/>
          </a:p>
          <a:p>
            <a:r>
              <a:rPr lang="en-US" dirty="0" smtClean="0"/>
              <a:t>delta </a:t>
            </a:r>
            <a:r>
              <a:rPr lang="en-US" dirty="0" err="1" smtClean="0"/>
              <a:t>m_n</a:t>
            </a:r>
            <a:r>
              <a:rPr lang="en-US" dirty="0" smtClean="0"/>
              <a:t> = k2 * </a:t>
            </a:r>
            <a:r>
              <a:rPr lang="en-US" dirty="0" err="1" smtClean="0"/>
              <a:t>m_n</a:t>
            </a:r>
            <a:endParaRPr lang="en-US" dirty="0" smtClean="0"/>
          </a:p>
          <a:p>
            <a:r>
              <a:rPr lang="en-US" dirty="0" smtClean="0"/>
              <a:t>k2 &gt; 0 : if no wolves, moose thrive.</a:t>
            </a:r>
          </a:p>
          <a:p>
            <a:r>
              <a:rPr lang="en-US" dirty="0" smtClean="0"/>
              <a:t>Interactions:</a:t>
            </a:r>
          </a:p>
          <a:p>
            <a:pPr lvl="1">
              <a:buFont typeface="Courier New" pitchFamily="49" charset="0"/>
              <a:buChar char="o"/>
            </a:pPr>
            <a:r>
              <a:rPr lang="en-US" dirty="0" smtClean="0"/>
              <a:t>Directly proportional to # of each species?</a:t>
            </a:r>
          </a:p>
          <a:p>
            <a:pPr lvl="1">
              <a:buFont typeface="Courier New" pitchFamily="49" charset="0"/>
              <a:buChar char="o"/>
            </a:pPr>
            <a:r>
              <a:rPr lang="en-US" dirty="0" smtClean="0"/>
              <a:t>Interactions are bad for moose:  k4&lt;0</a:t>
            </a:r>
          </a:p>
          <a:p>
            <a:endParaRPr lang="en-US" dirty="0"/>
          </a:p>
        </p:txBody>
      </p:sp>
      <p:sp>
        <p:nvSpPr>
          <p:cNvPr id="7" name="TextBox 6"/>
          <p:cNvSpPr txBox="1"/>
          <p:nvPr/>
        </p:nvSpPr>
        <p:spPr>
          <a:xfrm>
            <a:off x="2286000" y="6211669"/>
            <a:ext cx="4648200" cy="646331"/>
          </a:xfrm>
          <a:prstGeom prst="rect">
            <a:avLst/>
          </a:prstGeom>
          <a:noFill/>
        </p:spPr>
        <p:txBody>
          <a:bodyPr wrap="square" rtlCol="0">
            <a:spAutoFit/>
          </a:bodyPr>
          <a:lstStyle/>
          <a:p>
            <a:r>
              <a:rPr lang="en-US" dirty="0" smtClean="0"/>
              <a:t>delta </a:t>
            </a:r>
            <a:r>
              <a:rPr lang="en-US" dirty="0" err="1" smtClean="0"/>
              <a:t>w_n</a:t>
            </a:r>
            <a:r>
              <a:rPr lang="en-US" dirty="0" smtClean="0"/>
              <a:t> = k1 * </a:t>
            </a:r>
            <a:r>
              <a:rPr lang="en-US" dirty="0" err="1" smtClean="0"/>
              <a:t>w_n</a:t>
            </a:r>
            <a:r>
              <a:rPr lang="en-US" dirty="0" smtClean="0"/>
              <a:t> + k3 * </a:t>
            </a:r>
            <a:r>
              <a:rPr lang="en-US" dirty="0" err="1" smtClean="0"/>
              <a:t>w_n</a:t>
            </a:r>
            <a:r>
              <a:rPr lang="en-US" dirty="0" smtClean="0"/>
              <a:t> * </a:t>
            </a:r>
            <a:r>
              <a:rPr lang="en-US" dirty="0" err="1" smtClean="0"/>
              <a:t>m_n</a:t>
            </a:r>
            <a:endParaRPr lang="en-US" dirty="0" smtClean="0"/>
          </a:p>
          <a:p>
            <a:r>
              <a:rPr lang="en-US" dirty="0" smtClean="0"/>
              <a:t>delta </a:t>
            </a:r>
            <a:r>
              <a:rPr lang="en-US" dirty="0" err="1" smtClean="0"/>
              <a:t>m_n</a:t>
            </a:r>
            <a:r>
              <a:rPr lang="en-US" dirty="0" smtClean="0"/>
              <a:t> = k2* </a:t>
            </a:r>
            <a:r>
              <a:rPr lang="en-US" dirty="0" err="1" smtClean="0"/>
              <a:t>m_n</a:t>
            </a:r>
            <a:r>
              <a:rPr lang="en-US" dirty="0" smtClean="0"/>
              <a:t> + k4 * </a:t>
            </a:r>
            <a:r>
              <a:rPr lang="en-US" dirty="0" err="1" smtClean="0"/>
              <a:t>w_n</a:t>
            </a:r>
            <a:r>
              <a:rPr lang="en-US" dirty="0" smtClean="0"/>
              <a:t> * </a:t>
            </a:r>
            <a:r>
              <a:rPr lang="en-US" dirty="0" err="1" smtClean="0"/>
              <a:t>m_n</a:t>
            </a:r>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Extensions</a:t>
            </a:r>
            <a:endParaRPr lang="en-US" dirty="0"/>
          </a:p>
        </p:txBody>
      </p:sp>
      <p:sp>
        <p:nvSpPr>
          <p:cNvPr id="3" name="Text Placeholder 2"/>
          <p:cNvSpPr>
            <a:spLocks noGrp="1"/>
          </p:cNvSpPr>
          <p:nvPr>
            <p:ph idx="1"/>
          </p:nvPr>
        </p:nvSpPr>
        <p:spPr/>
        <p:txBody>
          <a:bodyPr>
            <a:normAutofit fontScale="92500" lnSpcReduction="10000"/>
          </a:bodyPr>
          <a:lstStyle/>
          <a:p>
            <a:r>
              <a:rPr lang="en-US" dirty="0" smtClean="0"/>
              <a:t>Other relationships:</a:t>
            </a:r>
          </a:p>
          <a:p>
            <a:pPr lvl="1"/>
            <a:r>
              <a:rPr lang="en-US" dirty="0" smtClean="0"/>
              <a:t>Competitive Hunters: hawks and owls</a:t>
            </a:r>
          </a:p>
          <a:p>
            <a:pPr lvl="1"/>
            <a:r>
              <a:rPr lang="en-US" dirty="0" smtClean="0"/>
              <a:t>Symbiosis: bees and flowers</a:t>
            </a:r>
          </a:p>
          <a:p>
            <a:r>
              <a:rPr lang="en-US" dirty="0" smtClean="0"/>
              <a:t>Carrying capacity other than predator effect</a:t>
            </a:r>
          </a:p>
          <a:p>
            <a:r>
              <a:rPr lang="en-US" dirty="0" smtClean="0"/>
              <a:t>3</a:t>
            </a:r>
            <a:r>
              <a:rPr lang="en-US" baseline="30000" dirty="0" smtClean="0"/>
              <a:t>rd</a:t>
            </a:r>
            <a:r>
              <a:rPr lang="en-US" dirty="0" smtClean="0"/>
              <a:t>, 4</a:t>
            </a:r>
            <a:r>
              <a:rPr lang="en-US" baseline="30000" dirty="0" smtClean="0"/>
              <a:t>th</a:t>
            </a:r>
            <a:r>
              <a:rPr lang="en-US" dirty="0" smtClean="0"/>
              <a:t>, etc. species</a:t>
            </a:r>
          </a:p>
          <a:p>
            <a:r>
              <a:rPr lang="en-US" dirty="0" smtClean="0"/>
              <a:t>Harvesting policies</a:t>
            </a:r>
          </a:p>
          <a:p>
            <a:r>
              <a:rPr lang="en-US" dirty="0" smtClean="0"/>
              <a:t>Relationship to chemical clocks</a:t>
            </a:r>
          </a:p>
          <a:p>
            <a:r>
              <a:rPr lang="en-US" dirty="0" smtClean="0"/>
              <a:t>Project idea: estimating the coefficients from data (real data=hard, artificial data=easier)</a:t>
            </a:r>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Dynamical Systems In Space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We started simple, with only one geographic region for our SIR or predator/prey model</a:t>
            </a:r>
          </a:p>
          <a:p>
            <a:r>
              <a:rPr lang="en-US" dirty="0" smtClean="0"/>
              <a:t>Could have multiple adjoining regions</a:t>
            </a:r>
          </a:p>
          <a:p>
            <a:pPr lvl="1"/>
            <a:r>
              <a:rPr lang="en-US" dirty="0" smtClean="0"/>
              <a:t>One-dimensional: Chile or Baja California</a:t>
            </a:r>
          </a:p>
          <a:p>
            <a:pPr lvl="1"/>
            <a:r>
              <a:rPr lang="en-US" dirty="0" smtClean="0"/>
              <a:t>Two-dimensional: almost everything else</a:t>
            </a:r>
          </a:p>
          <a:p>
            <a:pPr lvl="1"/>
            <a:r>
              <a:rPr lang="en-US" dirty="0" smtClean="0"/>
              <a:t>Three-dimensional: rain forest, atmosphere, oceans, groundwater,  or inside a person’s body.</a:t>
            </a:r>
          </a:p>
          <a:p>
            <a:r>
              <a:rPr lang="en-US" dirty="0" smtClean="0"/>
              <a:t>Can also model the spread of a pollutant, or heat, or invasive species</a:t>
            </a:r>
          </a:p>
          <a:p>
            <a:r>
              <a:rPr lang="en-US" dirty="0" smtClean="0"/>
              <a:t>Countercurrent Flow?</a:t>
            </a:r>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next topics</a:t>
            </a:r>
            <a:endParaRPr lang="en-US" dirty="0"/>
          </a:p>
        </p:txBody>
      </p:sp>
      <p:sp>
        <p:nvSpPr>
          <p:cNvPr id="3" name="Content Placeholder 2"/>
          <p:cNvSpPr>
            <a:spLocks noGrp="1"/>
          </p:cNvSpPr>
          <p:nvPr>
            <p:ph idx="1"/>
          </p:nvPr>
        </p:nvSpPr>
        <p:spPr/>
        <p:txBody>
          <a:bodyPr/>
          <a:lstStyle/>
          <a:p>
            <a:r>
              <a:rPr lang="en-US" dirty="0" smtClean="0"/>
              <a:t>Generalizing from what we have seen:</a:t>
            </a:r>
          </a:p>
          <a:p>
            <a:pPr lvl="1"/>
            <a:r>
              <a:rPr lang="en-US" dirty="0" smtClean="0"/>
              <a:t>Equilibrium (steady-state) vs. transient</a:t>
            </a:r>
          </a:p>
          <a:p>
            <a:pPr lvl="1"/>
            <a:r>
              <a:rPr lang="en-US" dirty="0" smtClean="0"/>
              <a:t>Stable and unstable </a:t>
            </a:r>
            <a:r>
              <a:rPr lang="en-US" dirty="0" err="1" smtClean="0"/>
              <a:t>equilibria</a:t>
            </a:r>
            <a:endParaRPr lang="en-US" dirty="0" smtClean="0"/>
          </a:p>
          <a:p>
            <a:pPr lvl="1"/>
            <a:r>
              <a:rPr lang="en-US" dirty="0" smtClean="0"/>
              <a:t>Linear </a:t>
            </a:r>
            <a:r>
              <a:rPr lang="en-US" dirty="0" err="1" smtClean="0"/>
              <a:t>vs</a:t>
            </a:r>
            <a:r>
              <a:rPr lang="en-US" dirty="0" smtClean="0"/>
              <a:t> nonlinear systems</a:t>
            </a:r>
          </a:p>
          <a:p>
            <a:r>
              <a:rPr lang="en-US" dirty="0" smtClean="0"/>
              <a:t>Fun stuff</a:t>
            </a:r>
          </a:p>
          <a:p>
            <a:pPr lvl="1"/>
            <a:r>
              <a:rPr lang="en-US" dirty="0" smtClean="0"/>
              <a:t>Chaos</a:t>
            </a:r>
          </a:p>
          <a:p>
            <a:pPr lvl="1"/>
            <a:r>
              <a:rPr lang="en-US" dirty="0" smtClean="0"/>
              <a:t>Detailed repeated dosing using modulo</a:t>
            </a:r>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Seasonal Inputs</a:t>
            </a:r>
            <a:endParaRPr lang="en-US" dirty="0"/>
          </a:p>
        </p:txBody>
      </p:sp>
      <p:sp>
        <p:nvSpPr>
          <p:cNvPr id="3" name="Content Placeholder 2"/>
          <p:cNvSpPr>
            <a:spLocks noGrp="1"/>
          </p:cNvSpPr>
          <p:nvPr>
            <p:ph idx="1"/>
          </p:nvPr>
        </p:nvSpPr>
        <p:spPr/>
        <p:txBody>
          <a:bodyPr/>
          <a:lstStyle/>
          <a:p>
            <a:r>
              <a:rPr lang="en-US" dirty="0"/>
              <a:t>Why is noon not the hottest time of day,</a:t>
            </a:r>
          </a:p>
          <a:p>
            <a:pPr marL="0" indent="0">
              <a:buNone/>
            </a:pPr>
            <a:r>
              <a:rPr lang="en-US" dirty="0"/>
              <a:t>even though solar input is highest at noon?</a:t>
            </a:r>
          </a:p>
          <a:p>
            <a:r>
              <a:rPr lang="en-US" dirty="0"/>
              <a:t>Why is the summer solstice not the hottest day of the year,</a:t>
            </a:r>
          </a:p>
          <a:p>
            <a:pPr marL="0" indent="0">
              <a:buNone/>
            </a:pPr>
            <a:r>
              <a:rPr lang="en-US" dirty="0"/>
              <a:t>even though solar input is highest then</a:t>
            </a:r>
            <a:r>
              <a:rPr lang="en-US" dirty="0" smtClean="0"/>
              <a:t>?</a:t>
            </a:r>
          </a:p>
          <a:p>
            <a:pPr marL="0" indent="0">
              <a:buNone/>
            </a:pPr>
            <a:endParaRPr lang="en-US" dirty="0"/>
          </a:p>
          <a:p>
            <a:endParaRPr lang="en-US" dirty="0"/>
          </a:p>
        </p:txBody>
      </p:sp>
    </p:spTree>
    <p:extLst>
      <p:ext uri="{BB962C8B-B14F-4D97-AF65-F5344CB8AC3E}">
        <p14:creationId xmlns:p14="http://schemas.microsoft.com/office/powerpoint/2010/main" val="193153021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Varying Heat input by season:</a:t>
            </a:r>
            <a:endParaRPr lang="en-US" dirty="0"/>
          </a:p>
        </p:txBody>
      </p:sp>
      <p:sp>
        <p:nvSpPr>
          <p:cNvPr id="3" name="Content Placeholder 2"/>
          <p:cNvSpPr>
            <a:spLocks noGrp="1"/>
          </p:cNvSpPr>
          <p:nvPr>
            <p:ph idx="1"/>
          </p:nvPr>
        </p:nvSpPr>
        <p:spPr/>
        <p:txBody>
          <a:bodyPr/>
          <a:lstStyle/>
          <a:p>
            <a:r>
              <a:rPr lang="en-US" dirty="0" smtClean="0"/>
              <a:t>Let day 0 be Dec 21</a:t>
            </a:r>
            <a:r>
              <a:rPr lang="en-US" baseline="30000" dirty="0" smtClean="0"/>
              <a:t>st</a:t>
            </a:r>
            <a:r>
              <a:rPr lang="en-US" dirty="0" smtClean="0"/>
              <a:t>.</a:t>
            </a:r>
          </a:p>
          <a:p>
            <a:r>
              <a:rPr lang="en-US" dirty="0" smtClean="0"/>
              <a:t>External “ambient temperature” of</a:t>
            </a:r>
          </a:p>
          <a:p>
            <a:r>
              <a:rPr lang="en-US" dirty="0" smtClean="0"/>
              <a:t>= - COS(2*PI()*</a:t>
            </a:r>
            <a:r>
              <a:rPr lang="en-US" dirty="0"/>
              <a:t> </a:t>
            </a:r>
            <a:r>
              <a:rPr lang="en-US" dirty="0" smtClean="0"/>
              <a:t>day# /365</a:t>
            </a:r>
            <a:r>
              <a:rPr lang="en-US" dirty="0"/>
              <a:t>)*</a:t>
            </a:r>
            <a:r>
              <a:rPr lang="en-US" dirty="0" smtClean="0"/>
              <a:t>30+50</a:t>
            </a:r>
          </a:p>
          <a:p>
            <a:r>
              <a:rPr lang="en-US" dirty="0" smtClean="0"/>
              <a:t>Heat transfer coefficient of 0.01</a:t>
            </a:r>
          </a:p>
          <a:p>
            <a:r>
              <a:rPr lang="en-US" dirty="0" smtClean="0"/>
              <a:t>Initial temperature of 35</a:t>
            </a:r>
          </a:p>
          <a:p>
            <a:endParaRPr lang="en-US" dirty="0"/>
          </a:p>
        </p:txBody>
      </p:sp>
    </p:spTree>
    <p:extLst>
      <p:ext uri="{BB962C8B-B14F-4D97-AF65-F5344CB8AC3E}">
        <p14:creationId xmlns:p14="http://schemas.microsoft.com/office/powerpoint/2010/main" val="31334575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Multivariable models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Rental car tracking</a:t>
            </a:r>
          </a:p>
          <a:p>
            <a:r>
              <a:rPr lang="en-US" dirty="0" smtClean="0"/>
              <a:t>Google </a:t>
            </a:r>
            <a:r>
              <a:rPr lang="en-US" dirty="0" err="1" smtClean="0"/>
              <a:t>PageRank</a:t>
            </a:r>
            <a:endParaRPr lang="en-US" dirty="0" smtClean="0"/>
          </a:p>
          <a:p>
            <a:r>
              <a:rPr lang="en-US" dirty="0" smtClean="0"/>
              <a:t>Population growth with age categories</a:t>
            </a:r>
          </a:p>
          <a:p>
            <a:r>
              <a:rPr lang="en-US" dirty="0" smtClean="0"/>
              <a:t>Pharmacokinetic Compartments</a:t>
            </a:r>
          </a:p>
          <a:p>
            <a:endParaRPr lang="en-US" dirty="0" smtClean="0"/>
          </a:p>
          <a:p>
            <a:r>
              <a:rPr lang="en-US" dirty="0" smtClean="0"/>
              <a:t>Spread of an epidemic</a:t>
            </a:r>
          </a:p>
          <a:p>
            <a:r>
              <a:rPr lang="en-US" dirty="0" smtClean="0"/>
              <a:t>Predator vs. prey populations</a:t>
            </a:r>
          </a:p>
          <a:p>
            <a:endParaRPr lang="en-US" dirty="0" smtClean="0"/>
          </a:p>
          <a:p>
            <a:r>
              <a:rPr lang="en-US" dirty="0" smtClean="0"/>
              <a:t>Multi-region models</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This model applies to:</a:t>
            </a:r>
          </a:p>
          <a:p>
            <a:pPr lvl="1"/>
            <a:r>
              <a:rPr lang="en-US" dirty="0" smtClean="0"/>
              <a:t>hourly </a:t>
            </a:r>
            <a:r>
              <a:rPr lang="en-US" dirty="0"/>
              <a:t>temperature changes during the day</a:t>
            </a:r>
          </a:p>
          <a:p>
            <a:pPr lvl="1"/>
            <a:r>
              <a:rPr lang="en-US" dirty="0" smtClean="0"/>
              <a:t>yearly </a:t>
            </a:r>
            <a:r>
              <a:rPr lang="en-US" dirty="0"/>
              <a:t>temperature changes</a:t>
            </a:r>
          </a:p>
          <a:p>
            <a:pPr lvl="1"/>
            <a:r>
              <a:rPr lang="en-US" dirty="0" smtClean="0"/>
              <a:t>electricity </a:t>
            </a:r>
            <a:r>
              <a:rPr lang="en-US" dirty="0"/>
              <a:t>in a resistor/capacitor circuit</a:t>
            </a:r>
          </a:p>
          <a:p>
            <a:pPr lvl="1"/>
            <a:r>
              <a:rPr lang="en-US" dirty="0" smtClean="0"/>
              <a:t>low-pass </a:t>
            </a:r>
            <a:r>
              <a:rPr lang="en-US" dirty="0"/>
              <a:t>filter</a:t>
            </a:r>
          </a:p>
          <a:p>
            <a:pPr lvl="1"/>
            <a:r>
              <a:rPr lang="en-US" dirty="0" err="1" smtClean="0"/>
              <a:t>queueing</a:t>
            </a:r>
            <a:r>
              <a:rPr lang="en-US" dirty="0" smtClean="0"/>
              <a:t> </a:t>
            </a:r>
            <a:r>
              <a:rPr lang="en-US" dirty="0"/>
              <a:t>systems with time-of-day input</a:t>
            </a:r>
          </a:p>
          <a:p>
            <a:pPr lvl="1"/>
            <a:r>
              <a:rPr lang="en-US" dirty="0" smtClean="0"/>
              <a:t>car </a:t>
            </a:r>
            <a:r>
              <a:rPr lang="en-US" dirty="0"/>
              <a:t>suspension systems (spring &amp; shock absorber)</a:t>
            </a:r>
          </a:p>
          <a:p>
            <a:r>
              <a:rPr lang="en-US" dirty="0"/>
              <a:t>Try changing the frequency: use 8*2*pi() instead of just 2*pi()</a:t>
            </a:r>
          </a:p>
        </p:txBody>
      </p:sp>
    </p:spTree>
    <p:extLst>
      <p:ext uri="{BB962C8B-B14F-4D97-AF65-F5344CB8AC3E}">
        <p14:creationId xmlns:p14="http://schemas.microsoft.com/office/powerpoint/2010/main" val="30173559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Process vs. Observation Noise</a:t>
            </a:r>
            <a:endParaRPr lang="en-US" dirty="0"/>
          </a:p>
        </p:txBody>
      </p:sp>
      <p:sp>
        <p:nvSpPr>
          <p:cNvPr id="3" name="Content Placeholder 2"/>
          <p:cNvSpPr>
            <a:spLocks noGrp="1"/>
          </p:cNvSpPr>
          <p:nvPr>
            <p:ph idx="1"/>
          </p:nvPr>
        </p:nvSpPr>
        <p:spPr/>
        <p:txBody>
          <a:bodyPr>
            <a:normAutofit fontScale="92500"/>
          </a:bodyPr>
          <a:lstStyle/>
          <a:p>
            <a:r>
              <a:rPr lang="en-US" dirty="0" smtClean="0"/>
              <a:t>Noise is another name for randomness</a:t>
            </a:r>
          </a:p>
          <a:p>
            <a:r>
              <a:rPr lang="en-US" dirty="0" smtClean="0"/>
              <a:t>Observation noise: inexact measurements, usually independent from one observation to the next.</a:t>
            </a:r>
          </a:p>
          <a:p>
            <a:r>
              <a:rPr lang="en-US" dirty="0" smtClean="0"/>
              <a:t>Process noise: random changes in what is actually happening (deviations from the delta value that the formula gives), even if measurement is exact. Noise in one time step affects future values.</a:t>
            </a:r>
          </a:p>
          <a:p>
            <a:r>
              <a:rPr lang="en-US" dirty="0" smtClean="0"/>
              <a:t>Related to “</a:t>
            </a:r>
            <a:r>
              <a:rPr lang="en-US" dirty="0" err="1" smtClean="0"/>
              <a:t>Kalman</a:t>
            </a:r>
            <a:r>
              <a:rPr lang="en-US" dirty="0" smtClean="0"/>
              <a:t> Filter”</a:t>
            </a:r>
            <a:endParaRPr lang="en-US" dirty="0"/>
          </a:p>
        </p:txBody>
      </p:sp>
    </p:spTree>
    <p:extLst>
      <p:ext uri="{BB962C8B-B14F-4D97-AF65-F5344CB8AC3E}">
        <p14:creationId xmlns:p14="http://schemas.microsoft.com/office/powerpoint/2010/main" val="132349041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Controlling a System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Rather than just watching a system change, we could perform some actions to help control it</a:t>
            </a:r>
          </a:p>
          <a:p>
            <a:r>
              <a:rPr lang="en-US" dirty="0" smtClean="0"/>
              <a:t>Steering a ship, balancing a Segway, heating an oven, automobile cruise control, aiming a weapon, insulin in bloodstream, etc.</a:t>
            </a:r>
          </a:p>
          <a:p>
            <a:r>
              <a:rPr lang="en-US" dirty="0" smtClean="0"/>
              <a:t>First idea: control amount is proportional to gap between where the system is now and where you want it to be (P)</a:t>
            </a:r>
          </a:p>
          <a:p>
            <a:r>
              <a:rPr lang="en-US" dirty="0" smtClean="0"/>
              <a:t>Second idea: and also related to how </a:t>
            </a:r>
            <a:r>
              <a:rPr lang="en-US" dirty="0"/>
              <a:t>long the system has been away from its </a:t>
            </a:r>
            <a:r>
              <a:rPr lang="en-US" dirty="0" smtClean="0"/>
              <a:t>target (I)</a:t>
            </a:r>
            <a:endParaRPr lang="en-US" dirty="0"/>
          </a:p>
          <a:p>
            <a:r>
              <a:rPr lang="en-US" dirty="0" smtClean="0"/>
              <a:t>Third idea: and also related to how </a:t>
            </a:r>
            <a:r>
              <a:rPr lang="en-US" dirty="0"/>
              <a:t>quickly the system is moving in the wrong </a:t>
            </a:r>
            <a:r>
              <a:rPr lang="en-US" dirty="0" smtClean="0"/>
              <a:t>direction (D)</a:t>
            </a:r>
            <a:endParaRPr lang="en-US" dirty="0"/>
          </a:p>
          <a:p>
            <a:r>
              <a:rPr lang="en-US" dirty="0" smtClean="0"/>
              <a:t>Proportional-Integral-Derivative (PID) control,</a:t>
            </a:r>
          </a:p>
          <a:p>
            <a:r>
              <a:rPr lang="en-US" dirty="0">
                <a:hlinkClick r:id="rId2"/>
              </a:rPr>
              <a:t>http://</a:t>
            </a:r>
            <a:r>
              <a:rPr lang="en-US" dirty="0" smtClean="0">
                <a:hlinkClick r:id="rId2"/>
              </a:rPr>
              <a:t>en.wikipedia.org/wiki/PID_control</a:t>
            </a:r>
            <a:endParaRPr lang="en-US" dirty="0" smtClean="0"/>
          </a:p>
          <a:p>
            <a:r>
              <a:rPr lang="en-US" dirty="0" smtClean="0"/>
              <a:t>Origin of the term “Cybernetics” and thus anything prefaced with Cyber</a:t>
            </a:r>
            <a:endParaRPr lang="en-US" dirty="0"/>
          </a:p>
        </p:txBody>
      </p:sp>
    </p:spTree>
    <p:extLst>
      <p:ext uri="{BB962C8B-B14F-4D97-AF65-F5344CB8AC3E}">
        <p14:creationId xmlns:p14="http://schemas.microsoft.com/office/powerpoint/2010/main" val="331613622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Potential Quiz: Single-Variable Models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803503623"/>
              </p:ext>
            </p:extLst>
          </p:nvPr>
        </p:nvGraphicFramePr>
        <p:xfrm>
          <a:off x="457200" y="1600200"/>
          <a:ext cx="8229600" cy="5130800"/>
        </p:xfrm>
        <a:graphic>
          <a:graphicData uri="http://schemas.openxmlformats.org/drawingml/2006/table">
            <a:tbl>
              <a:tblPr firstRow="1" bandRow="1">
                <a:tableStyleId>{5C22544A-7EE6-4342-B048-85BDC9FD1C3A}</a:tableStyleId>
              </a:tblPr>
              <a:tblGrid>
                <a:gridCol w="2001795"/>
                <a:gridCol w="1779373"/>
                <a:gridCol w="2224216"/>
                <a:gridCol w="2224216"/>
              </a:tblGrid>
              <a:tr h="370840">
                <a:tc>
                  <a:txBody>
                    <a:bodyPr/>
                    <a:lstStyle/>
                    <a:p>
                      <a:r>
                        <a:rPr lang="en-US" dirty="0" smtClean="0"/>
                        <a:t>Model</a:t>
                      </a:r>
                      <a:endParaRPr lang="en-US" dirty="0"/>
                    </a:p>
                  </a:txBody>
                  <a:tcPr/>
                </a:tc>
                <a:tc>
                  <a:txBody>
                    <a:bodyPr/>
                    <a:lstStyle/>
                    <a:p>
                      <a:r>
                        <a:rPr lang="en-US" dirty="0" smtClean="0"/>
                        <a:t>Delta equation</a:t>
                      </a:r>
                      <a:endParaRPr lang="en-US" dirty="0"/>
                    </a:p>
                  </a:txBody>
                  <a:tcPr/>
                </a:tc>
                <a:tc>
                  <a:txBody>
                    <a:bodyPr/>
                    <a:lstStyle/>
                    <a:p>
                      <a:r>
                        <a:rPr lang="en-US" dirty="0" smtClean="0"/>
                        <a:t>Sketch (</a:t>
                      </a:r>
                      <a:r>
                        <a:rPr lang="en-US" dirty="0" err="1" smtClean="0"/>
                        <a:t>horiz</a:t>
                      </a:r>
                      <a:r>
                        <a:rPr lang="en-US" dirty="0" smtClean="0"/>
                        <a:t>=time, </a:t>
                      </a:r>
                      <a:r>
                        <a:rPr lang="en-US" dirty="0" err="1" smtClean="0"/>
                        <a:t>vert</a:t>
                      </a:r>
                      <a:r>
                        <a:rPr lang="en-US" dirty="0" smtClean="0"/>
                        <a:t>=</a:t>
                      </a:r>
                      <a:r>
                        <a:rPr lang="en-US" dirty="0" err="1" smtClean="0"/>
                        <a:t>a_n</a:t>
                      </a:r>
                      <a:r>
                        <a:rPr lang="en-US" dirty="0" smtClean="0"/>
                        <a:t>); multiple starting values</a:t>
                      </a:r>
                      <a:endParaRPr lang="en-US" dirty="0"/>
                    </a:p>
                  </a:txBody>
                  <a:tcPr/>
                </a:tc>
                <a:tc>
                  <a:txBody>
                    <a:bodyPr/>
                    <a:lstStyle/>
                    <a:p>
                      <a:r>
                        <a:rPr lang="en-US" dirty="0" smtClean="0"/>
                        <a:t>Sketch (</a:t>
                      </a:r>
                      <a:r>
                        <a:rPr lang="en-US" dirty="0" err="1" smtClean="0"/>
                        <a:t>horiz</a:t>
                      </a:r>
                      <a:r>
                        <a:rPr lang="en-US" dirty="0" smtClean="0"/>
                        <a:t>=</a:t>
                      </a:r>
                      <a:r>
                        <a:rPr lang="en-US" dirty="0" err="1" smtClean="0"/>
                        <a:t>a_n</a:t>
                      </a:r>
                      <a:r>
                        <a:rPr lang="en-US" dirty="0" smtClean="0"/>
                        <a:t>,</a:t>
                      </a:r>
                      <a:r>
                        <a:rPr lang="en-US" baseline="0" dirty="0" smtClean="0"/>
                        <a:t> </a:t>
                      </a:r>
                      <a:r>
                        <a:rPr lang="en-US" baseline="0" dirty="0" err="1" smtClean="0"/>
                        <a:t>vert</a:t>
                      </a:r>
                      <a:r>
                        <a:rPr lang="en-US" baseline="0" dirty="0" smtClean="0"/>
                        <a:t>= delta </a:t>
                      </a:r>
                      <a:r>
                        <a:rPr lang="en-US" baseline="0" dirty="0" err="1" smtClean="0"/>
                        <a:t>a_n</a:t>
                      </a:r>
                      <a:r>
                        <a:rPr lang="en-US" baseline="0" dirty="0" smtClean="0"/>
                        <a:t>)</a:t>
                      </a:r>
                      <a:endParaRPr lang="en-US" dirty="0"/>
                    </a:p>
                  </a:txBody>
                  <a:tcPr/>
                </a:tc>
              </a:tr>
              <a:tr h="370840">
                <a:tc>
                  <a:txBody>
                    <a:bodyPr/>
                    <a:lstStyle/>
                    <a:p>
                      <a:r>
                        <a:rPr lang="en-US" dirty="0" smtClean="0"/>
                        <a:t>Compound</a:t>
                      </a:r>
                      <a:r>
                        <a:rPr lang="en-US" baseline="0" dirty="0" smtClean="0"/>
                        <a:t> Interest / Unlimited Pop. Growth</a:t>
                      </a:r>
                      <a:endParaRPr lang="en-US" dirty="0"/>
                    </a:p>
                  </a:txBody>
                  <a:tcPr/>
                </a:tc>
                <a:tc>
                  <a:txBody>
                    <a:bodyPr/>
                    <a:lstStyle/>
                    <a:p>
                      <a:r>
                        <a:rPr lang="en-US" dirty="0" smtClean="0"/>
                        <a:t>delta </a:t>
                      </a:r>
                      <a:r>
                        <a:rPr lang="en-US" dirty="0" err="1" smtClean="0"/>
                        <a:t>a_n</a:t>
                      </a:r>
                      <a:r>
                        <a:rPr lang="en-US" dirty="0" smtClean="0"/>
                        <a:t> = </a:t>
                      </a:r>
                      <a:endParaRPr lang="en-US" dirty="0"/>
                    </a:p>
                  </a:txBody>
                  <a:tcPr/>
                </a:tc>
                <a:tc>
                  <a:txBody>
                    <a:bodyPr/>
                    <a:lstStyle/>
                    <a:p>
                      <a:endParaRPr lang="en-US" dirty="0"/>
                    </a:p>
                  </a:txBody>
                  <a:tcPr/>
                </a:tc>
                <a:tc>
                  <a:txBody>
                    <a:bodyPr/>
                    <a:lstStyle/>
                    <a:p>
                      <a:endParaRPr lang="en-US"/>
                    </a:p>
                  </a:txBody>
                  <a:tcPr/>
                </a:tc>
              </a:tr>
              <a:tr h="370840">
                <a:tc>
                  <a:txBody>
                    <a:bodyPr/>
                    <a:lstStyle/>
                    <a:p>
                      <a:r>
                        <a:rPr lang="en-US" dirty="0" smtClean="0"/>
                        <a:t>Radioactive Decay / Single</a:t>
                      </a:r>
                      <a:r>
                        <a:rPr lang="en-US" baseline="0" dirty="0" smtClean="0"/>
                        <a:t> dose decay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Mortgage,</a:t>
                      </a:r>
                      <a:r>
                        <a:rPr lang="en-US" baseline="0" dirty="0" smtClean="0"/>
                        <a:t> Credit Card, Student Loan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p>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Saving A Little Each Year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c>
                  <a:txBody>
                    <a:bodyPr/>
                    <a:lstStyle/>
                    <a:p>
                      <a:endParaRPr lang="en-US"/>
                    </a:p>
                  </a:txBody>
                  <a:tcPr/>
                </a:tc>
              </a:tr>
              <a:tr h="370840">
                <a:tc>
                  <a:txBody>
                    <a:bodyPr/>
                    <a:lstStyle/>
                    <a:p>
                      <a:r>
                        <a:rPr lang="en-US" dirty="0" smtClean="0"/>
                        <a:t>Repeated Dosing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endParaRPr lang="en-US" dirty="0"/>
                    </a:p>
                  </a:txBody>
                  <a:tcPr/>
                </a:tc>
                <a:tc>
                  <a:txBody>
                    <a:bodyPr/>
                    <a:lstStyle/>
                    <a:p>
                      <a:endParaRPr lang="en-US"/>
                    </a:p>
                  </a:txBody>
                  <a:tcPr/>
                </a:tc>
                <a:tc>
                  <a:txBody>
                    <a:bodyPr/>
                    <a:lstStyle/>
                    <a:p>
                      <a:endParaRPr lang="en-US"/>
                    </a:p>
                  </a:txBody>
                  <a:tcPr/>
                </a:tc>
              </a:tr>
              <a:tr h="370840">
                <a:tc>
                  <a:txBody>
                    <a:bodyPr/>
                    <a:lstStyle/>
                    <a:p>
                      <a:r>
                        <a:rPr lang="en-US" dirty="0" smtClean="0"/>
                        <a:t>Cooling/Warming</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a:p>
                  </a:txBody>
                  <a:tcPr/>
                </a:tc>
                <a:tc>
                  <a:txBody>
                    <a:bodyPr/>
                    <a:lstStyle/>
                    <a:p>
                      <a:endParaRPr lang="en-US"/>
                    </a:p>
                  </a:txBody>
                  <a:tcPr/>
                </a:tc>
              </a:tr>
              <a:tr h="370840">
                <a:tc>
                  <a:txBody>
                    <a:bodyPr/>
                    <a:lstStyle/>
                    <a:p>
                      <a:r>
                        <a:rPr lang="en-US" dirty="0" smtClean="0"/>
                        <a:t>Limited</a:t>
                      </a:r>
                      <a:r>
                        <a:rPr lang="en-US" baseline="0" dirty="0" smtClean="0"/>
                        <a:t> Pop. Growth</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delta </a:t>
                      </a:r>
                      <a:r>
                        <a:rPr lang="en-US" dirty="0" err="1" smtClean="0"/>
                        <a:t>a_n</a:t>
                      </a:r>
                      <a:r>
                        <a:rPr lang="en-US" dirty="0" smtClean="0"/>
                        <a:t> = </a:t>
                      </a:r>
                    </a:p>
                  </a:txBody>
                  <a:tcPr/>
                </a:tc>
                <a:tc>
                  <a:txBody>
                    <a:bodyPr/>
                    <a:lstStyle/>
                    <a:p>
                      <a:endParaRPr lang="en-US" dirty="0"/>
                    </a:p>
                  </a:txBody>
                  <a:tcPr/>
                </a:tc>
                <a:tc>
                  <a:txBody>
                    <a:bodyPr/>
                    <a:lstStyle/>
                    <a:p>
                      <a:endParaRPr lang="en-US" dirty="0"/>
                    </a:p>
                  </a:txBody>
                  <a:tcPr/>
                </a:tc>
              </a:tr>
            </a:tbl>
          </a:graphicData>
        </a:graphic>
      </p:graphicFrame>
    </p:spTree>
    <p:extLst>
      <p:ext uri="{BB962C8B-B14F-4D97-AF65-F5344CB8AC3E}">
        <p14:creationId xmlns:p14="http://schemas.microsoft.com/office/powerpoint/2010/main" val="302344690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important thing haven’t we seen yet?</a:t>
            </a:r>
            <a:endParaRPr lang="en-US" dirty="0"/>
          </a:p>
        </p:txBody>
      </p:sp>
      <p:pic>
        <p:nvPicPr>
          <p:cNvPr id="4" name="Content Placeholder 3"/>
          <p:cNvPicPr>
            <a:picLocks noGrp="1" noChangeAspect="1"/>
          </p:cNvPicPr>
          <p:nvPr>
            <p:ph idx="1"/>
          </p:nvPr>
        </p:nvPicPr>
        <p:blipFill>
          <a:blip r:embed="rId3"/>
          <a:stretch>
            <a:fillRect/>
          </a:stretch>
        </p:blipFill>
        <p:spPr>
          <a:xfrm>
            <a:off x="457201" y="1417639"/>
            <a:ext cx="2743200" cy="1648838"/>
          </a:xfrm>
          <a:prstGeom prst="rect">
            <a:avLst/>
          </a:prstGeom>
        </p:spPr>
      </p:pic>
      <p:pic>
        <p:nvPicPr>
          <p:cNvPr id="5" name="Picture 4"/>
          <p:cNvPicPr>
            <a:picLocks noChangeAspect="1"/>
          </p:cNvPicPr>
          <p:nvPr/>
        </p:nvPicPr>
        <p:blipFill>
          <a:blip r:embed="rId4"/>
          <a:stretch>
            <a:fillRect/>
          </a:stretch>
        </p:blipFill>
        <p:spPr>
          <a:xfrm>
            <a:off x="3215770" y="1426877"/>
            <a:ext cx="2712460" cy="1630362"/>
          </a:xfrm>
          <a:prstGeom prst="rect">
            <a:avLst/>
          </a:prstGeom>
        </p:spPr>
      </p:pic>
      <p:pic>
        <p:nvPicPr>
          <p:cNvPr id="7" name="Picture 6"/>
          <p:cNvPicPr>
            <a:picLocks noChangeAspect="1"/>
          </p:cNvPicPr>
          <p:nvPr/>
        </p:nvPicPr>
        <p:blipFill>
          <a:blip r:embed="rId5"/>
          <a:stretch>
            <a:fillRect/>
          </a:stretch>
        </p:blipFill>
        <p:spPr>
          <a:xfrm>
            <a:off x="5947610" y="1417638"/>
            <a:ext cx="2743201" cy="1648839"/>
          </a:xfrm>
          <a:prstGeom prst="rect">
            <a:avLst/>
          </a:prstGeom>
        </p:spPr>
      </p:pic>
      <p:sp>
        <p:nvSpPr>
          <p:cNvPr id="8" name="TextBox 7"/>
          <p:cNvSpPr txBox="1"/>
          <p:nvPr/>
        </p:nvSpPr>
        <p:spPr>
          <a:xfrm>
            <a:off x="457200" y="3200400"/>
            <a:ext cx="8305800" cy="2585323"/>
          </a:xfrm>
          <a:prstGeom prst="rect">
            <a:avLst/>
          </a:prstGeom>
          <a:noFill/>
        </p:spPr>
        <p:txBody>
          <a:bodyPr wrap="square" rtlCol="0">
            <a:spAutoFit/>
          </a:bodyPr>
          <a:lstStyle/>
          <a:p>
            <a:pPr marL="285750" indent="-285750">
              <a:buFont typeface="Arial" panose="020B0604020202020204" pitchFamily="34" charset="0"/>
              <a:buChar char="•"/>
            </a:pPr>
            <a:r>
              <a:rPr lang="en-US" dirty="0" smtClean="0"/>
              <a:t>Delta (Delta </a:t>
            </a:r>
            <a:r>
              <a:rPr lang="en-US" dirty="0" err="1" smtClean="0"/>
              <a:t>a_n</a:t>
            </a:r>
            <a:r>
              <a:rPr lang="en-US" dirty="0" smtClean="0"/>
              <a:t>) = - k * </a:t>
            </a:r>
            <a:r>
              <a:rPr lang="en-US" dirty="0" err="1" smtClean="0"/>
              <a:t>a_n</a:t>
            </a:r>
            <a:r>
              <a:rPr lang="en-US" dirty="0" smtClean="0"/>
              <a:t> ; basically a second-derivative.</a:t>
            </a:r>
          </a:p>
          <a:p>
            <a:pPr marL="285750" indent="-285750">
              <a:buFont typeface="Arial" panose="020B0604020202020204" pitchFamily="34" charset="0"/>
              <a:buChar char="•"/>
            </a:pPr>
            <a:r>
              <a:rPr lang="en-US" dirty="0" smtClean="0"/>
              <a:t>Related to a lot of physics: acceleration = some function of time, velocity, and position</a:t>
            </a:r>
          </a:p>
          <a:p>
            <a:pPr marL="285750" indent="-285750">
              <a:buFont typeface="Arial" panose="020B0604020202020204" pitchFamily="34" charset="0"/>
              <a:buChar char="•"/>
            </a:pPr>
            <a:r>
              <a:rPr lang="en-US" dirty="0" smtClean="0"/>
              <a:t>Air drag (see note section, below)</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smtClean="0"/>
              <a:t>Alternate formulation:</a:t>
            </a:r>
          </a:p>
          <a:p>
            <a:pPr marL="285750" indent="-285750">
              <a:buFont typeface="Arial" panose="020B0604020202020204" pitchFamily="34" charset="0"/>
              <a:buChar char="•"/>
            </a:pPr>
            <a:r>
              <a:rPr lang="en-US" dirty="0" err="1" smtClean="0"/>
              <a:t>a_n</a:t>
            </a:r>
            <a:r>
              <a:rPr lang="en-US" dirty="0" smtClean="0"/>
              <a:t> = coef1*a_(n-1) + coef2 * a_(n-2) + noise</a:t>
            </a:r>
          </a:p>
          <a:p>
            <a:pPr marL="285750" indent="-285750">
              <a:buFont typeface="Arial" panose="020B0604020202020204" pitchFamily="34" charset="0"/>
              <a:buChar char="•"/>
            </a:pPr>
            <a:r>
              <a:rPr lang="en-US" dirty="0" smtClean="0"/>
              <a:t>Time Series statistics, </a:t>
            </a:r>
            <a:r>
              <a:rPr lang="en-US" dirty="0" err="1" smtClean="0"/>
              <a:t>AutoRegressive</a:t>
            </a:r>
            <a:r>
              <a:rPr lang="en-US" dirty="0" smtClean="0"/>
              <a:t> model AR(2)</a:t>
            </a:r>
          </a:p>
          <a:p>
            <a:endParaRPr lang="en-US" dirty="0"/>
          </a:p>
        </p:txBody>
      </p:sp>
    </p:spTree>
    <p:extLst>
      <p:ext uri="{BB962C8B-B14F-4D97-AF65-F5344CB8AC3E}">
        <p14:creationId xmlns:p14="http://schemas.microsoft.com/office/powerpoint/2010/main" val="345131867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Free Textbooks on Differential Equations</a:t>
            </a:r>
            <a:endParaRPr lang="en-US" dirty="0"/>
          </a:p>
        </p:txBody>
      </p:sp>
      <p:sp>
        <p:nvSpPr>
          <p:cNvPr id="3" name="Content Placeholder 2"/>
          <p:cNvSpPr>
            <a:spLocks noGrp="1"/>
          </p:cNvSpPr>
          <p:nvPr>
            <p:ph idx="1"/>
          </p:nvPr>
        </p:nvSpPr>
        <p:spPr/>
        <p:txBody>
          <a:bodyPr>
            <a:normAutofit fontScale="47500" lnSpcReduction="20000"/>
          </a:bodyPr>
          <a:lstStyle/>
          <a:p>
            <a:r>
              <a:rPr lang="en-US" dirty="0">
                <a:hlinkClick r:id="rId2"/>
              </a:rPr>
              <a:t>http://people.math.gatech.edu/~cain/textbooks/onlinebooks.html</a:t>
            </a:r>
            <a:r>
              <a:rPr lang="en-US" dirty="0"/>
              <a:t/>
            </a:r>
            <a:br>
              <a:rPr lang="en-US" dirty="0"/>
            </a:br>
            <a:r>
              <a:rPr lang="en-US" dirty="0"/>
              <a:t>Notes on Differential Equations, by Bob Terrell.</a:t>
            </a:r>
            <a:br>
              <a:rPr lang="en-US" dirty="0"/>
            </a:br>
            <a:r>
              <a:rPr lang="en-US" dirty="0"/>
              <a:t>Difference Equations to Differential Equations, by Dan </a:t>
            </a:r>
            <a:r>
              <a:rPr lang="en-US" dirty="0" err="1"/>
              <a:t>Sloughter</a:t>
            </a:r>
            <a:r>
              <a:rPr lang="en-US" dirty="0"/>
              <a:t>.</a:t>
            </a:r>
            <a:br>
              <a:rPr lang="en-US" dirty="0"/>
            </a:br>
            <a:r>
              <a:rPr lang="en-US" dirty="0"/>
              <a:t> Professor Trench is Elementary Differential Equations</a:t>
            </a:r>
            <a:br>
              <a:rPr lang="en-US" dirty="0"/>
            </a:br>
            <a:r>
              <a:rPr lang="en-US" dirty="0"/>
              <a:t>Elementary Differential Equations With </a:t>
            </a:r>
            <a:r>
              <a:rPr lang="en-US" dirty="0" err="1"/>
              <a:t>BoundaryValue</a:t>
            </a:r>
            <a:r>
              <a:rPr lang="en-US" dirty="0"/>
              <a:t> Problems, also by Professor Trench, </a:t>
            </a:r>
            <a:br>
              <a:rPr lang="en-US" dirty="0"/>
            </a:br>
            <a:r>
              <a:rPr lang="en-US" dirty="0"/>
              <a:t>Mathematical Biology, by Jeffrey </a:t>
            </a:r>
            <a:r>
              <a:rPr lang="en-US" dirty="0" err="1"/>
              <a:t>Chasnov</a:t>
            </a:r>
            <a:r>
              <a:rPr lang="en-US" dirty="0"/>
              <a:t>.</a:t>
            </a:r>
            <a:br>
              <a:rPr lang="en-US" dirty="0"/>
            </a:br>
            <a:r>
              <a:rPr lang="en-US" dirty="0"/>
              <a:t>Notes on </a:t>
            </a:r>
            <a:r>
              <a:rPr lang="en-US" dirty="0" err="1"/>
              <a:t>Diffy</a:t>
            </a:r>
            <a:r>
              <a:rPr lang="en-US" dirty="0"/>
              <a:t> Qs: Differential Equations for Engineers, by </a:t>
            </a:r>
            <a:r>
              <a:rPr lang="en-US" dirty="0" err="1"/>
              <a:t>Jiří</a:t>
            </a:r>
            <a:r>
              <a:rPr lang="en-US" dirty="0"/>
              <a:t> </a:t>
            </a:r>
            <a:r>
              <a:rPr lang="en-US" dirty="0" err="1"/>
              <a:t>Lebl</a:t>
            </a:r>
            <a:r>
              <a:rPr lang="en-US" dirty="0"/>
              <a:t> .</a:t>
            </a:r>
            <a:br>
              <a:rPr lang="en-US" dirty="0"/>
            </a:br>
            <a:r>
              <a:rPr lang="en-US" dirty="0"/>
              <a:t>Differential Equations by </a:t>
            </a:r>
            <a:r>
              <a:rPr lang="en-US" dirty="0" err="1"/>
              <a:t>Ekol</a:t>
            </a:r>
            <a:r>
              <a:rPr lang="en-US" dirty="0"/>
              <a:t/>
            </a:r>
            <a:br>
              <a:rPr lang="en-US" dirty="0"/>
            </a:br>
            <a:r>
              <a:rPr lang="en-US" dirty="0">
                <a:hlinkClick r:id="rId3"/>
              </a:rPr>
              <a:t>http://www.pierce.ctc.edu/staff/pkaslik/Sustainable%20Math/Math_107_book.htm</a:t>
            </a:r>
            <a:r>
              <a:rPr lang="en-US" dirty="0"/>
              <a:t/>
            </a:r>
            <a:br>
              <a:rPr lang="en-US" dirty="0"/>
            </a:br>
            <a:r>
              <a:rPr lang="en-US" dirty="0"/>
              <a:t/>
            </a:r>
            <a:br>
              <a:rPr lang="en-US" dirty="0"/>
            </a:br>
            <a:r>
              <a:rPr lang="en-US" dirty="0"/>
              <a:t/>
            </a:r>
            <a:br>
              <a:rPr lang="en-US" dirty="0"/>
            </a:br>
            <a:r>
              <a:rPr lang="en-US" dirty="0">
                <a:hlinkClick r:id="rId4"/>
              </a:rPr>
              <a:t>http://collegeopentextbooks.org/opentextbookcontent/open-textbooks-by-subject/statisticsandprobability</a:t>
            </a:r>
            <a:r>
              <a:rPr lang="en-US" dirty="0"/>
              <a:t/>
            </a:r>
            <a:br>
              <a:rPr lang="en-US" dirty="0"/>
            </a:br>
            <a:r>
              <a:rPr lang="en-US" dirty="0">
                <a:hlinkClick r:id="rId5"/>
              </a:rPr>
              <a:t>http://</a:t>
            </a:r>
            <a:r>
              <a:rPr lang="en-US" dirty="0" smtClean="0">
                <a:hlinkClick r:id="rId5"/>
              </a:rPr>
              <a:t>collegeopentextbooks.org/opentextbookcontent/open-textbooks-by-subject/math</a:t>
            </a:r>
            <a:endParaRPr lang="en-US" dirty="0" smtClean="0"/>
          </a:p>
          <a:p>
            <a:r>
              <a:rPr lang="en-US" dirty="0"/>
              <a:t>Dynamical Systems: </a:t>
            </a:r>
            <a:r>
              <a:rPr lang="en-US" dirty="0">
                <a:hlinkClick r:id="rId6"/>
              </a:rPr>
              <a:t>http://</a:t>
            </a:r>
            <a:r>
              <a:rPr lang="en-US" dirty="0" smtClean="0">
                <a:hlinkClick r:id="rId6"/>
              </a:rPr>
              <a:t>mathinsight.org/thread/elementary_dynamical_systems</a:t>
            </a:r>
            <a:endParaRPr lang="en-US" dirty="0" smtClean="0"/>
          </a:p>
          <a:p>
            <a:r>
              <a:rPr lang="en-US" dirty="0" smtClean="0"/>
              <a:t>Dynamic-Modeling-and-Control-of-Engineering-Systems, 3rd </a:t>
            </a:r>
            <a:r>
              <a:rPr lang="en-US" dirty="0"/>
              <a:t>edition</a:t>
            </a:r>
            <a:br>
              <a:rPr lang="en-US" dirty="0"/>
            </a:br>
            <a:r>
              <a:rPr lang="en-US" dirty="0" err="1" smtClean="0"/>
              <a:t>Kulakowski</a:t>
            </a:r>
            <a:r>
              <a:rPr lang="en-US" dirty="0" smtClean="0"/>
              <a:t>, Gardner, Shearer</a:t>
            </a:r>
            <a:r>
              <a:rPr lang="en-US" dirty="0"/>
              <a:t/>
            </a:r>
            <a:br>
              <a:rPr lang="en-US" dirty="0"/>
            </a:br>
            <a:r>
              <a:rPr lang="en-US" dirty="0"/>
              <a:t/>
            </a:r>
            <a:br>
              <a:rPr lang="en-US" dirty="0"/>
            </a:br>
            <a:r>
              <a:rPr lang="en-US" dirty="0">
                <a:hlinkClick r:id="rId7"/>
              </a:rPr>
              <a:t>http://www.scribd.com/doc/46677133/Dynamic-Modeling-and-Control-of-Engineering-Systems</a:t>
            </a:r>
            <a:endParaRPr lang="en-US" dirty="0"/>
          </a:p>
        </p:txBody>
      </p:sp>
    </p:spTree>
    <p:extLst>
      <p:ext uri="{BB962C8B-B14F-4D97-AF65-F5344CB8AC3E}">
        <p14:creationId xmlns:p14="http://schemas.microsoft.com/office/powerpoint/2010/main" val="49773766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Pharmacokinetics of Alcohol</a:t>
            </a:r>
            <a:endParaRPr lang="en-US" dirty="0"/>
          </a:p>
        </p:txBody>
      </p:sp>
      <p:sp>
        <p:nvSpPr>
          <p:cNvPr id="3" name="Content Placeholder 2"/>
          <p:cNvSpPr>
            <a:spLocks noGrp="1"/>
          </p:cNvSpPr>
          <p:nvPr>
            <p:ph idx="1"/>
          </p:nvPr>
        </p:nvSpPr>
        <p:spPr/>
        <p:txBody>
          <a:bodyPr>
            <a:normAutofit fontScale="25000" lnSpcReduction="20000"/>
          </a:bodyPr>
          <a:lstStyle/>
          <a:p>
            <a:r>
              <a:rPr lang="en-US" dirty="0"/>
              <a:t>Elementary Mathematical Modeling: A Dynamic Approach</a:t>
            </a:r>
            <a:br>
              <a:rPr lang="en-US" dirty="0"/>
            </a:br>
            <a:r>
              <a:rPr lang="en-US" dirty="0"/>
              <a:t>James </a:t>
            </a:r>
            <a:r>
              <a:rPr lang="en-US" dirty="0" err="1"/>
              <a:t>Sandefur</a:t>
            </a:r>
            <a:r>
              <a:rPr lang="en-US" dirty="0"/>
              <a:t/>
            </a:r>
            <a:br>
              <a:rPr lang="en-US" dirty="0"/>
            </a:br>
            <a:r>
              <a:rPr lang="en-US" dirty="0"/>
              <a:t>Chapter 5.2 page 231: The Dynamics of Alcohol</a:t>
            </a:r>
            <a:br>
              <a:rPr lang="en-US" dirty="0"/>
            </a:br>
            <a:r>
              <a:rPr lang="en-US" dirty="0"/>
              <a:t>cost of alcohol abuse: $100B/year in the US in lost wages and medical care.</a:t>
            </a:r>
            <a:br>
              <a:rPr lang="en-US" dirty="0"/>
            </a:br>
            <a:r>
              <a:rPr lang="en-US" dirty="0"/>
              <a:t>A contributing factor in 40% to 55% of all traffic fatalities, 50% of homicides, and 30% of suicides.</a:t>
            </a:r>
            <a:br>
              <a:rPr lang="en-US" dirty="0"/>
            </a:br>
            <a:r>
              <a:rPr lang="en-US" dirty="0"/>
              <a:t/>
            </a:r>
            <a:br>
              <a:rPr lang="en-US" dirty="0"/>
            </a:br>
            <a:r>
              <a:rPr lang="en-US" dirty="0"/>
              <a:t>2 main ways the body deals with chemicals: filtration by the kidneys, or breakdown by chemicals (enzymes) in the liver.  Kidneys tend to eliminate a fixed proportion each time period: 13% of caffeine each hour.</a:t>
            </a:r>
            <a:br>
              <a:rPr lang="en-US" dirty="0"/>
            </a:br>
            <a:r>
              <a:rPr lang="en-US" dirty="0"/>
              <a:t/>
            </a:r>
            <a:br>
              <a:rPr lang="en-US" dirty="0"/>
            </a:br>
            <a:r>
              <a:rPr lang="en-US" dirty="0"/>
              <a:t>for alcohol, broken down by the liver, the fraction eliminated (r) decreases with the amount in the blood.</a:t>
            </a:r>
            <a:br>
              <a:rPr lang="en-US" dirty="0"/>
            </a:br>
            <a:r>
              <a:rPr lang="en-US" dirty="0"/>
              <a:t/>
            </a:r>
            <a:br>
              <a:rPr lang="en-US" dirty="0"/>
            </a:br>
            <a:r>
              <a:rPr lang="en-US" dirty="0"/>
              <a:t>we will use</a:t>
            </a:r>
            <a:br>
              <a:rPr lang="en-US" dirty="0"/>
            </a:br>
            <a:r>
              <a:rPr lang="en-US" dirty="0"/>
              <a:t>r=b/(</a:t>
            </a:r>
            <a:r>
              <a:rPr lang="en-US" dirty="0" err="1"/>
              <a:t>c+a</a:t>
            </a:r>
            <a:r>
              <a:rPr lang="en-US" dirty="0"/>
              <a:t>_{n-1})</a:t>
            </a:r>
            <a:br>
              <a:rPr lang="en-US" dirty="0"/>
            </a:br>
            <a:r>
              <a:rPr lang="en-US" dirty="0"/>
              <a:t/>
            </a:r>
            <a:br>
              <a:rPr lang="en-US" dirty="0"/>
            </a:br>
            <a:r>
              <a:rPr lang="en-US" dirty="0"/>
              <a:t>How to estimate b and c? Suppose a person consumes 21 grams of alcohol.  A blood test performed 1 hour later indicates that 40% was removed.  The same person consumes 36 grams of alcohol.  A blood test performed 1 hour later indicates that 25% was removed.   This gives</a:t>
            </a:r>
            <a:br>
              <a:rPr lang="en-US" dirty="0"/>
            </a:br>
            <a:r>
              <a:rPr lang="en-US" dirty="0"/>
              <a:t>0.4=b/(c+21)</a:t>
            </a:r>
            <a:br>
              <a:rPr lang="en-US" dirty="0"/>
            </a:br>
            <a:r>
              <a:rPr lang="en-US" dirty="0"/>
              <a:t>and</a:t>
            </a:r>
            <a:br>
              <a:rPr lang="en-US" dirty="0"/>
            </a:br>
            <a:r>
              <a:rPr lang="en-US" dirty="0"/>
              <a:t>0.25 = b/(c+36)</a:t>
            </a:r>
            <a:br>
              <a:rPr lang="en-US" dirty="0"/>
            </a:br>
            <a:r>
              <a:rPr lang="en-US" dirty="0"/>
              <a:t/>
            </a:r>
            <a:br>
              <a:rPr lang="en-US" dirty="0"/>
            </a:br>
            <a:r>
              <a:rPr lang="en-US" dirty="0"/>
              <a:t>giving c=4 and b=10:</a:t>
            </a:r>
            <a:br>
              <a:rPr lang="en-US" dirty="0"/>
            </a:br>
            <a:r>
              <a:rPr lang="en-US" dirty="0"/>
              <a:t>r=10/(4+a_{n-1})</a:t>
            </a:r>
            <a:br>
              <a:rPr lang="en-US" dirty="0"/>
            </a:br>
            <a:r>
              <a:rPr lang="en-US" dirty="0"/>
              <a:t>These numbers are "approximately equal to the values that are actually used for the elimination rate in males.  The number for b is generally lower for women."</a:t>
            </a:r>
            <a:br>
              <a:rPr lang="en-US" dirty="0"/>
            </a:br>
            <a:r>
              <a:rPr lang="en-US" dirty="0"/>
              <a:t/>
            </a:r>
            <a:br>
              <a:rPr lang="en-US" dirty="0"/>
            </a:br>
            <a:r>
              <a:rPr lang="en-US" dirty="0"/>
              <a:t>the dynamical system is then</a:t>
            </a:r>
            <a:br>
              <a:rPr lang="en-US" dirty="0"/>
            </a:br>
            <a:r>
              <a:rPr lang="en-US" dirty="0" err="1"/>
              <a:t>a_n</a:t>
            </a:r>
            <a:r>
              <a:rPr lang="en-US" dirty="0"/>
              <a:t> = a_{n-1} - r * a_{n-1} + d</a:t>
            </a:r>
            <a:br>
              <a:rPr lang="en-US" dirty="0"/>
            </a:br>
            <a:r>
              <a:rPr lang="en-US" dirty="0"/>
              <a:t>where d is the constant amount consumed each time period.</a:t>
            </a:r>
            <a:br>
              <a:rPr lang="en-US" dirty="0"/>
            </a:br>
            <a:r>
              <a:rPr lang="en-US" dirty="0"/>
              <a:t/>
            </a:r>
            <a:br>
              <a:rPr lang="en-US" dirty="0"/>
            </a:br>
            <a:r>
              <a:rPr lang="en-US" dirty="0"/>
              <a:t>capacity-limited metabolism</a:t>
            </a:r>
            <a:br>
              <a:rPr lang="en-US" dirty="0"/>
            </a:br>
            <a:r>
              <a:rPr lang="en-US" dirty="0"/>
              <a:t/>
            </a:r>
            <a:br>
              <a:rPr lang="en-US" dirty="0"/>
            </a:br>
            <a:r>
              <a:rPr lang="en-US" dirty="0"/>
              <a:t>half a drink every hour? d=7 grams of alcohol.</a:t>
            </a:r>
            <a:br>
              <a:rPr lang="en-US" dirty="0"/>
            </a:br>
            <a:r>
              <a:rPr lang="en-US" dirty="0"/>
              <a:t>First drink is at n=0: a(0)= 7</a:t>
            </a:r>
            <a:br>
              <a:rPr lang="en-US" dirty="0"/>
            </a:br>
            <a:r>
              <a:rPr lang="en-US" dirty="0"/>
              <a:t>equilibrium = 28/3=9.333</a:t>
            </a:r>
            <a:br>
              <a:rPr lang="en-US" dirty="0"/>
            </a:br>
            <a:r>
              <a:rPr lang="en-US" dirty="0"/>
              <a:t/>
            </a:r>
            <a:br>
              <a:rPr lang="en-US" dirty="0"/>
            </a:br>
            <a:r>
              <a:rPr lang="en-US" dirty="0"/>
              <a:t>But now suppose it's one drink per hour: d=14 and a(0)=14.</a:t>
            </a:r>
            <a:br>
              <a:rPr lang="en-US" dirty="0"/>
            </a:br>
            <a:r>
              <a:rPr lang="en-US" dirty="0"/>
              <a:t>Equilibrium at -14</a:t>
            </a:r>
            <a:br>
              <a:rPr lang="en-US" dirty="0"/>
            </a:br>
            <a:r>
              <a:rPr lang="en-US" dirty="0"/>
              <a:t/>
            </a:r>
            <a:br>
              <a:rPr lang="en-US" dirty="0"/>
            </a:br>
            <a:r>
              <a:rPr lang="en-US" dirty="0"/>
              <a:t> No equilibrium!  roughly linear growth.</a:t>
            </a:r>
            <a:br>
              <a:rPr lang="en-US" dirty="0"/>
            </a:br>
            <a:r>
              <a:rPr lang="en-US" dirty="0"/>
              <a:t/>
            </a:r>
            <a:br>
              <a:rPr lang="en-US" dirty="0"/>
            </a:br>
            <a:r>
              <a:rPr lang="en-US" dirty="0" err="1"/>
              <a:t>thakns</a:t>
            </a:r>
            <a:r>
              <a:rPr lang="en-US" dirty="0"/>
              <a:t> to Michael Kaiser, Ph.D., a clinical psychologist who is a certified addictions counselor.</a:t>
            </a:r>
            <a:br>
              <a:rPr lang="en-US" dirty="0"/>
            </a:br>
            <a:endParaRPr lang="en-US" dirty="0"/>
          </a:p>
        </p:txBody>
      </p:sp>
    </p:spTree>
    <p:extLst>
      <p:ext uri="{BB962C8B-B14F-4D97-AF65-F5344CB8AC3E}">
        <p14:creationId xmlns:p14="http://schemas.microsoft.com/office/powerpoint/2010/main" val="95036149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Other Ideas</a:t>
            </a:r>
            <a:endParaRPr lang="en-US" dirty="0"/>
          </a:p>
        </p:txBody>
      </p:sp>
      <p:sp>
        <p:nvSpPr>
          <p:cNvPr id="3" name="Content Placeholder 2"/>
          <p:cNvSpPr>
            <a:spLocks noGrp="1"/>
          </p:cNvSpPr>
          <p:nvPr>
            <p:ph idx="1"/>
          </p:nvPr>
        </p:nvSpPr>
        <p:spPr/>
        <p:txBody>
          <a:bodyPr>
            <a:normAutofit fontScale="70000" lnSpcReduction="20000"/>
          </a:bodyPr>
          <a:lstStyle/>
          <a:p>
            <a:r>
              <a:rPr lang="en-US" dirty="0">
                <a:hlinkClick r:id="rId3"/>
              </a:rPr>
              <a:t>http://mtbi.asu.edu/SummerStudents/Assignments.pdf</a:t>
            </a:r>
            <a:r>
              <a:rPr lang="en-US" dirty="0"/>
              <a:t/>
            </a:r>
            <a:br>
              <a:rPr lang="en-US" dirty="0"/>
            </a:br>
            <a:r>
              <a:rPr lang="en-US" dirty="0"/>
              <a:t/>
            </a:r>
            <a:br>
              <a:rPr lang="en-US" dirty="0"/>
            </a:br>
            <a:r>
              <a:rPr lang="en-US" dirty="0"/>
              <a:t>Assignment 3 problem 1: oscillations in SIR models with quarantine (SIQR)</a:t>
            </a:r>
            <a:br>
              <a:rPr lang="en-US" dirty="0"/>
            </a:br>
            <a:r>
              <a:rPr lang="en-US" dirty="0"/>
              <a:t/>
            </a:r>
            <a:br>
              <a:rPr lang="en-US" dirty="0"/>
            </a:br>
            <a:r>
              <a:rPr lang="en-US" dirty="0"/>
              <a:t>Assignment 4 problem 1: </a:t>
            </a:r>
            <a:r>
              <a:rPr lang="en-US" dirty="0" err="1"/>
              <a:t>Verhulst</a:t>
            </a:r>
            <a:r>
              <a:rPr lang="en-US" dirty="0"/>
              <a:t> instead of Logistic. I like the question "are the resources modelled by the continuous </a:t>
            </a:r>
            <a:r>
              <a:rPr lang="en-US" dirty="0" err="1"/>
              <a:t>Verhulst</a:t>
            </a:r>
            <a:r>
              <a:rPr lang="en-US" dirty="0"/>
              <a:t> equation stronger or weaker than the limitations modelled by the logistic equation"</a:t>
            </a:r>
            <a:br>
              <a:rPr lang="en-US" dirty="0"/>
            </a:br>
            <a:r>
              <a:rPr lang="en-US" dirty="0"/>
              <a:t/>
            </a:r>
            <a:br>
              <a:rPr lang="en-US" dirty="0"/>
            </a:br>
            <a:endParaRPr lang="en-US" dirty="0" smtClean="0"/>
          </a:p>
          <a:p>
            <a:r>
              <a:rPr lang="en-US" dirty="0" smtClean="0"/>
              <a:t>Also </a:t>
            </a:r>
            <a:r>
              <a:rPr lang="en-US" dirty="0"/>
              <a:t>fun: a </a:t>
            </a:r>
            <a:r>
              <a:rPr lang="en-US" dirty="0" err="1"/>
              <a:t>repressilator</a:t>
            </a:r>
            <a:r>
              <a:rPr lang="en-US" dirty="0"/>
              <a:t>,</a:t>
            </a:r>
            <a:br>
              <a:rPr lang="en-US" dirty="0"/>
            </a:br>
            <a:r>
              <a:rPr lang="en-US" dirty="0">
                <a:hlinkClick r:id="rId4"/>
              </a:rPr>
              <a:t>http://books.analogmachine.org/answer/</a:t>
            </a:r>
            <a:r>
              <a:rPr lang="en-US" dirty="0"/>
              <a:t/>
            </a:r>
            <a:br>
              <a:rPr lang="en-US" dirty="0"/>
            </a:br>
            <a:r>
              <a:rPr lang="en-US" dirty="0"/>
              <a:t>Michael B. </a:t>
            </a:r>
            <a:r>
              <a:rPr lang="en-US" dirty="0" err="1"/>
              <a:t>Elowitz</a:t>
            </a:r>
            <a:r>
              <a:rPr lang="en-US" dirty="0"/>
              <a:t> &amp; </a:t>
            </a:r>
            <a:r>
              <a:rPr lang="en-US" dirty="0" err="1"/>
              <a:t>Stanislas</a:t>
            </a:r>
            <a:r>
              <a:rPr lang="en-US" dirty="0"/>
              <a:t> </a:t>
            </a:r>
            <a:r>
              <a:rPr lang="en-US" dirty="0" err="1"/>
              <a:t>Leibler</a:t>
            </a:r>
            <a:r>
              <a:rPr lang="en-US" dirty="0"/>
              <a:t/>
            </a:r>
            <a:br>
              <a:rPr lang="en-US" dirty="0"/>
            </a:br>
            <a:r>
              <a:rPr lang="en-US" dirty="0"/>
              <a:t>A synthetic oscillatory network of transcriptional regulators</a:t>
            </a:r>
            <a:br>
              <a:rPr lang="en-US" dirty="0"/>
            </a:br>
            <a:r>
              <a:rPr lang="en-US" dirty="0"/>
              <a:t>Nature 403, 335-338 (20 January 2000) | doi:10.1038/35002125</a:t>
            </a:r>
          </a:p>
        </p:txBody>
      </p:sp>
    </p:spTree>
    <p:extLst>
      <p:ext uri="{BB962C8B-B14F-4D97-AF65-F5344CB8AC3E}">
        <p14:creationId xmlns:p14="http://schemas.microsoft.com/office/powerpoint/2010/main" val="374812336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Misc</a:t>
            </a:r>
            <a:r>
              <a:rPr lang="en-US" dirty="0" smtClean="0"/>
              <a:t>: vehicles that steer toward or away from light</a:t>
            </a:r>
            <a:endParaRPr lang="en-US" dirty="0"/>
          </a:p>
        </p:txBody>
      </p:sp>
      <p:sp>
        <p:nvSpPr>
          <p:cNvPr id="3" name="Content Placeholder 2"/>
          <p:cNvSpPr>
            <a:spLocks noGrp="1"/>
          </p:cNvSpPr>
          <p:nvPr>
            <p:ph idx="1"/>
          </p:nvPr>
        </p:nvSpPr>
        <p:spPr/>
        <p:txBody>
          <a:bodyPr/>
          <a:lstStyle/>
          <a:p>
            <a:r>
              <a:rPr lang="en-US" dirty="0">
                <a:hlinkClick r:id="rId2"/>
              </a:rPr>
              <a:t>http://en.wikipedia.org/wiki/Braitenberg_vehicles</a:t>
            </a:r>
            <a:r>
              <a:rPr lang="en-US" dirty="0"/>
              <a:t/>
            </a:r>
            <a:br>
              <a:rPr lang="en-US" dirty="0"/>
            </a:br>
            <a:r>
              <a:rPr lang="en-US" dirty="0"/>
              <a:t/>
            </a:r>
            <a:br>
              <a:rPr lang="en-US" dirty="0"/>
            </a:br>
            <a:r>
              <a:rPr lang="en-US" dirty="0">
                <a:hlinkClick r:id="rId3"/>
              </a:rPr>
              <a:t>http://www.mindspring.com/~gerken/vehicles/</a:t>
            </a:r>
            <a:r>
              <a:rPr lang="en-US" dirty="0"/>
              <a:t/>
            </a:r>
            <a:br>
              <a:rPr lang="en-US" dirty="0"/>
            </a:br>
            <a:r>
              <a:rPr lang="en-US" dirty="0"/>
              <a:t/>
            </a:r>
            <a:br>
              <a:rPr lang="en-US" dirty="0"/>
            </a:br>
            <a:r>
              <a:rPr lang="en-US" dirty="0"/>
              <a:t>A.K Dewdney in his March 1987 "Computer Recreations" column in Scientific American</a:t>
            </a:r>
          </a:p>
        </p:txBody>
      </p:sp>
    </p:spTree>
    <p:extLst>
      <p:ext uri="{BB962C8B-B14F-4D97-AF65-F5344CB8AC3E}">
        <p14:creationId xmlns:p14="http://schemas.microsoft.com/office/powerpoint/2010/main" val="377581369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 Acid-Base Titration</a:t>
            </a:r>
            <a:endParaRPr lang="en-US" dirty="0"/>
          </a:p>
        </p:txBody>
      </p:sp>
      <p:sp>
        <p:nvSpPr>
          <p:cNvPr id="3" name="Content Placeholder 2"/>
          <p:cNvSpPr>
            <a:spLocks noGrp="1"/>
          </p:cNvSpPr>
          <p:nvPr>
            <p:ph idx="1"/>
          </p:nvPr>
        </p:nvSpPr>
        <p:spPr/>
        <p:txBody>
          <a:bodyPr>
            <a:normAutofit/>
          </a:bodyPr>
          <a:lstStyle/>
          <a:p>
            <a:r>
              <a:rPr lang="en-US" sz="1900" dirty="0">
                <a:hlinkClick r:id="rId2"/>
              </a:rPr>
              <a:t>http://staff.science.uva.nl/~heck/Research/art/AcidBaseTitration.pdf</a:t>
            </a:r>
            <a:r>
              <a:rPr lang="en-US" sz="1900" dirty="0"/>
              <a:t/>
            </a:r>
            <a:br>
              <a:rPr lang="en-US" sz="1900" dirty="0"/>
            </a:br>
            <a:r>
              <a:rPr lang="en-US" sz="1900" dirty="0">
                <a:hlinkClick r:id="rId3"/>
              </a:rPr>
              <a:t>http://csd-new.newcastle.edu.au/simulations/ph_sim1.html</a:t>
            </a:r>
            <a:r>
              <a:rPr lang="en-US" sz="1900" dirty="0"/>
              <a:t/>
            </a:r>
            <a:br>
              <a:rPr lang="en-US" sz="1900" dirty="0"/>
            </a:br>
            <a:r>
              <a:rPr lang="en-US" sz="1900" dirty="0">
                <a:hlinkClick r:id="rId4"/>
              </a:rPr>
              <a:t>http://faculty.missouri.edu/~glaserr/prism/2010titration.pdf</a:t>
            </a:r>
            <a:r>
              <a:rPr lang="en-US" dirty="0"/>
              <a:t/>
            </a:r>
            <a:br>
              <a:rPr lang="en-US" dirty="0"/>
            </a:br>
            <a:r>
              <a:rPr lang="en-US" dirty="0"/>
              <a:t/>
            </a:r>
            <a:br>
              <a:rPr lang="en-US" dirty="0"/>
            </a:br>
            <a:r>
              <a:rPr lang="en-US" dirty="0"/>
              <a:t/>
            </a:r>
            <a:br>
              <a:rPr lang="en-US" dirty="0"/>
            </a:br>
            <a:r>
              <a:rPr lang="en-US" dirty="0"/>
              <a:t>and, an AP calculus take on domains of differential equations,</a:t>
            </a:r>
            <a:br>
              <a:rPr lang="en-US" dirty="0"/>
            </a:br>
            <a:r>
              <a:rPr lang="en-US" dirty="0">
                <a:hlinkClick r:id="rId5"/>
              </a:rPr>
              <a:t>http://ecademy.agnesscott.edu/~lriddle/apcalculus/apcentral-domain.pdf</a:t>
            </a:r>
            <a:endParaRPr lang="en-US" dirty="0"/>
          </a:p>
        </p:txBody>
      </p:sp>
    </p:spTree>
    <p:extLst>
      <p:ext uri="{BB962C8B-B14F-4D97-AF65-F5344CB8AC3E}">
        <p14:creationId xmlns:p14="http://schemas.microsoft.com/office/powerpoint/2010/main" val="11561832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Dynamical System?</a:t>
            </a:r>
            <a:endParaRPr lang="en-US" dirty="0"/>
          </a:p>
        </p:txBody>
      </p:sp>
      <p:sp>
        <p:nvSpPr>
          <p:cNvPr id="3" name="Content Placeholder 2"/>
          <p:cNvSpPr>
            <a:spLocks noGrp="1"/>
          </p:cNvSpPr>
          <p:nvPr>
            <p:ph idx="1"/>
          </p:nvPr>
        </p:nvSpPr>
        <p:spPr/>
        <p:txBody>
          <a:bodyPr/>
          <a:lstStyle/>
          <a:p>
            <a:r>
              <a:rPr lang="en-US" dirty="0" smtClean="0"/>
              <a:t>Something that changes in time.</a:t>
            </a:r>
          </a:p>
          <a:p>
            <a:pPr lvl="1"/>
            <a:r>
              <a:rPr lang="en-US" dirty="0" smtClean="0"/>
              <a:t>Review the applications we just mentioned—do they all involve tracking something in time?</a:t>
            </a:r>
          </a:p>
          <a:p>
            <a:r>
              <a:rPr lang="en-US" dirty="0" smtClean="0"/>
              <a:t>We will consider only discrete time steps.</a:t>
            </a:r>
          </a:p>
          <a:p>
            <a:pPr lvl="1"/>
            <a:r>
              <a:rPr lang="en-US" dirty="0" smtClean="0"/>
              <a:t>If you want continuous time, take a class in Differential Equations.  Our way is easier</a:t>
            </a:r>
            <a:r>
              <a:rPr lang="en-US" dirty="0" smtClean="0"/>
              <a:t>!</a:t>
            </a:r>
          </a:p>
          <a:p>
            <a:pPr lvl="1"/>
            <a:r>
              <a:rPr lang="en-US" dirty="0" smtClean="0"/>
              <a:t>Our way is basically Euler’s Method, the simplest (but not so accurate) way to discretize a </a:t>
            </a:r>
            <a:r>
              <a:rPr lang="en-US" dirty="0" err="1" smtClean="0"/>
              <a:t>DiffEq</a:t>
            </a:r>
            <a:r>
              <a:rPr lang="en-US" dirty="0" smtClean="0"/>
              <a:t>.</a:t>
            </a:r>
          </a:p>
          <a:p>
            <a:pPr lvl="1"/>
            <a:r>
              <a:rPr lang="en-US" dirty="0" smtClean="0"/>
              <a:t>Better ways: </a:t>
            </a:r>
            <a:r>
              <a:rPr lang="en-US" dirty="0" err="1" smtClean="0"/>
              <a:t>Runge-Kutta</a:t>
            </a:r>
            <a:r>
              <a:rPr lang="en-US" dirty="0" smtClean="0"/>
              <a:t>, various stiff solvers</a:t>
            </a:r>
            <a:endParaRPr lang="en-US" dirty="0" smtClean="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Misc</a:t>
            </a:r>
            <a:r>
              <a:rPr lang="en-US" dirty="0" smtClean="0"/>
              <a:t>: pharmacokinetics</a:t>
            </a:r>
            <a:endParaRPr lang="en-US" dirty="0"/>
          </a:p>
        </p:txBody>
      </p:sp>
      <p:sp>
        <p:nvSpPr>
          <p:cNvPr id="3" name="Content Placeholder 2"/>
          <p:cNvSpPr>
            <a:spLocks noGrp="1"/>
          </p:cNvSpPr>
          <p:nvPr>
            <p:ph idx="1"/>
          </p:nvPr>
        </p:nvSpPr>
        <p:spPr/>
        <p:txBody>
          <a:bodyPr>
            <a:normAutofit fontScale="32500" lnSpcReduction="20000"/>
          </a:bodyPr>
          <a:lstStyle/>
          <a:p>
            <a:pPr marL="0" indent="0">
              <a:buNone/>
            </a:pPr>
            <a:r>
              <a:rPr lang="en-US" dirty="0"/>
              <a:t>"Many drug effects occur primarily when the blood level of the drug is either going up or going down"</a:t>
            </a:r>
            <a:br>
              <a:rPr lang="en-US" dirty="0"/>
            </a:br>
            <a:r>
              <a:rPr lang="en-US" dirty="0"/>
              <a:t/>
            </a:r>
            <a:br>
              <a:rPr lang="en-US" dirty="0"/>
            </a:br>
            <a:r>
              <a:rPr lang="en-US" dirty="0">
                <a:hlinkClick r:id="rId2"/>
              </a:rPr>
              <a:t>http://www.alamal.med.sa/lectures/pharmacy/pharmacokinetic-pharmacodynamic-II_files/frame.htm</a:t>
            </a:r>
            <a:r>
              <a:rPr lang="en-US" dirty="0"/>
              <a:t/>
            </a:r>
            <a:br>
              <a:rPr lang="en-US" dirty="0"/>
            </a:br>
            <a:r>
              <a:rPr lang="en-US" dirty="0" err="1"/>
              <a:t>Hadeel</a:t>
            </a:r>
            <a:r>
              <a:rPr lang="en-US" dirty="0"/>
              <a:t> </a:t>
            </a:r>
            <a:r>
              <a:rPr lang="en-US" dirty="0" err="1"/>
              <a:t>Dghash</a:t>
            </a:r>
            <a:r>
              <a:rPr lang="en-US" dirty="0"/>
              <a:t/>
            </a:r>
            <a:br>
              <a:rPr lang="en-US" dirty="0"/>
            </a:br>
            <a:r>
              <a:rPr lang="en-US" dirty="0"/>
              <a:t>slide 56:</a:t>
            </a:r>
            <a:br>
              <a:rPr lang="en-US" dirty="0"/>
            </a:br>
            <a:r>
              <a:rPr lang="en-US" dirty="0"/>
              <a:t>Many drug effects occur primarily when the blood level of the drug is either going up or going down. When the drug reaches steady state, these effects can be either attenuated or completely absent.</a:t>
            </a:r>
            <a:br>
              <a:rPr lang="en-US" dirty="0"/>
            </a:br>
            <a:r>
              <a:rPr lang="en-US" dirty="0"/>
              <a:t>slide 57:</a:t>
            </a:r>
            <a:br>
              <a:rPr lang="en-US" dirty="0"/>
            </a:br>
            <a:r>
              <a:rPr lang="en-US" dirty="0"/>
              <a:t>Unwanted side effects from a particular compound are more acceptable if they only take place on the way to steady state (</a:t>
            </a:r>
            <a:r>
              <a:rPr lang="en-US" dirty="0" err="1"/>
              <a:t>ie</a:t>
            </a:r>
            <a:r>
              <a:rPr lang="en-US" dirty="0"/>
              <a:t>, they are transient).</a:t>
            </a:r>
            <a:br>
              <a:rPr lang="en-US" dirty="0"/>
            </a:br>
            <a:r>
              <a:rPr lang="en-US" dirty="0"/>
              <a:t>slide 58:</a:t>
            </a:r>
            <a:br>
              <a:rPr lang="en-US" dirty="0"/>
            </a:br>
            <a:r>
              <a:rPr lang="en-US" dirty="0"/>
              <a:t>Examples of side effects of </a:t>
            </a:r>
            <a:r>
              <a:rPr lang="en-US" dirty="0" err="1"/>
              <a:t>psychotropics</a:t>
            </a:r>
            <a:r>
              <a:rPr lang="en-US" dirty="0"/>
              <a:t> that are worse during increasing or decreasing blood levels of the medication.</a:t>
            </a:r>
            <a:br>
              <a:rPr lang="en-US" dirty="0"/>
            </a:br>
            <a:r>
              <a:rPr lang="en-US" dirty="0"/>
              <a:t/>
            </a:r>
            <a:br>
              <a:rPr lang="en-US" dirty="0"/>
            </a:br>
            <a:r>
              <a:rPr lang="en-US" dirty="0" err="1"/>
              <a:t>vEPSE</a:t>
            </a:r>
            <a:r>
              <a:rPr lang="en-US" dirty="0"/>
              <a:t> from antipsychotic medications</a:t>
            </a:r>
            <a:br>
              <a:rPr lang="en-US" dirty="0"/>
            </a:br>
            <a:r>
              <a:rPr lang="en-US" dirty="0" err="1"/>
              <a:t>vGI</a:t>
            </a:r>
            <a:r>
              <a:rPr lang="en-US" dirty="0"/>
              <a:t> side effects from SSRIs</a:t>
            </a:r>
            <a:br>
              <a:rPr lang="en-US" dirty="0"/>
            </a:br>
            <a:r>
              <a:rPr lang="en-US" dirty="0" err="1"/>
              <a:t>vMemory</a:t>
            </a:r>
            <a:r>
              <a:rPr lang="en-US" dirty="0"/>
              <a:t> problems from benzodiazepines</a:t>
            </a:r>
            <a:br>
              <a:rPr lang="en-US" dirty="0"/>
            </a:br>
            <a:r>
              <a:rPr lang="en-US" dirty="0"/>
              <a:t/>
            </a:r>
            <a:br>
              <a:rPr lang="en-US" dirty="0"/>
            </a:br>
            <a:r>
              <a:rPr lang="en-US" dirty="0"/>
              <a:t>slide 59:</a:t>
            </a:r>
            <a:br>
              <a:rPr lang="en-US" dirty="0"/>
            </a:br>
            <a:r>
              <a:rPr lang="en-US" dirty="0"/>
              <a:t>Examples of medications whose therapeutic effect takes place solely during a rise in their blood level and are considerably less effective at steady state.</a:t>
            </a:r>
            <a:br>
              <a:rPr lang="en-US" dirty="0"/>
            </a:br>
            <a:r>
              <a:rPr lang="en-US" dirty="0" err="1"/>
              <a:t>vThe</a:t>
            </a:r>
            <a:r>
              <a:rPr lang="en-US" dirty="0"/>
              <a:t> therapeutic effect of methylphenidate, only takes place when the blood level is increasing</a:t>
            </a:r>
            <a:br>
              <a:rPr lang="en-US" dirty="0"/>
            </a:br>
            <a:r>
              <a:rPr lang="en-US" dirty="0" err="1"/>
              <a:t>vThe</a:t>
            </a:r>
            <a:r>
              <a:rPr lang="en-US" dirty="0"/>
              <a:t> euphoric effects of alcohol.</a:t>
            </a:r>
            <a:br>
              <a:rPr lang="en-US" dirty="0"/>
            </a:br>
            <a:r>
              <a:rPr lang="en-US" dirty="0"/>
              <a:t>slide 60: Premature Intervention</a:t>
            </a:r>
            <a:br>
              <a:rPr lang="en-US" dirty="0"/>
            </a:br>
            <a:r>
              <a:rPr lang="en-US" dirty="0"/>
              <a:t>Clinicians can often inadvertently exacerbate problems with side effects by doing multiple dose adjustments. For a medication that is going to be taken for a relatively long period of time, it is important to determine what the side effect burden will be at steady state.</a:t>
            </a:r>
            <a:br>
              <a:rPr lang="en-US" dirty="0"/>
            </a:br>
            <a:r>
              <a:rPr lang="en-US" dirty="0"/>
              <a:t>slide 61: Premature Intervention</a:t>
            </a:r>
            <a:br>
              <a:rPr lang="en-US" dirty="0"/>
            </a:br>
            <a:r>
              <a:rPr lang="en-US" dirty="0"/>
              <a:t>Addressing and attempting to intervene with side effect problems before that occurs can cause the problem that the clinician is trying to solve.</a:t>
            </a:r>
            <a:r>
              <a:rPr lang="en-US" dirty="0" smtClean="0"/>
              <a:t/>
            </a:r>
            <a:br>
              <a:rPr lang="en-US" dirty="0" smtClean="0"/>
            </a:br>
            <a:endParaRPr lang="en-US" dirty="0"/>
          </a:p>
        </p:txBody>
      </p:sp>
    </p:spTree>
    <p:extLst>
      <p:ext uri="{BB962C8B-B14F-4D97-AF65-F5344CB8AC3E}">
        <p14:creationId xmlns:p14="http://schemas.microsoft.com/office/powerpoint/2010/main" val="316611847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Dynamical Systems books</a:t>
            </a:r>
            <a:endParaRPr lang="en-US" dirty="0"/>
          </a:p>
        </p:txBody>
      </p:sp>
      <p:sp>
        <p:nvSpPr>
          <p:cNvPr id="3" name="Content Placeholder 2"/>
          <p:cNvSpPr>
            <a:spLocks noGrp="1"/>
          </p:cNvSpPr>
          <p:nvPr>
            <p:ph idx="1"/>
          </p:nvPr>
        </p:nvSpPr>
        <p:spPr/>
        <p:txBody>
          <a:bodyPr>
            <a:normAutofit fontScale="32500" lnSpcReduction="20000"/>
          </a:bodyPr>
          <a:lstStyle/>
          <a:p>
            <a:r>
              <a:rPr lang="en-US" dirty="0">
                <a:hlinkClick r:id="rId3"/>
              </a:rPr>
              <a:t>http://www.usma.edu/math/military%20math%20modeling/ma103model.pdf</a:t>
            </a:r>
            <a:r>
              <a:rPr lang="en-US" dirty="0"/>
              <a:t/>
            </a:r>
            <a:br>
              <a:rPr lang="en-US" dirty="0"/>
            </a:br>
            <a:r>
              <a:rPr lang="en-US" dirty="0"/>
              <a:t/>
            </a:r>
            <a:br>
              <a:rPr lang="en-US" dirty="0"/>
            </a:br>
            <a:r>
              <a:rPr lang="en-US" dirty="0">
                <a:hlinkClick r:id="rId4"/>
              </a:rPr>
              <a:t>http://mtl.math.uiuc.edu/book/export/html/77</a:t>
            </a:r>
            <a:r>
              <a:rPr lang="en-US" dirty="0"/>
              <a:t/>
            </a:r>
            <a:br>
              <a:rPr lang="en-US" dirty="0"/>
            </a:br>
            <a:r>
              <a:rPr lang="en-US" dirty="0">
                <a:hlinkClick r:id="rId5"/>
              </a:rPr>
              <a:t>http://www.usma.edu/math/Military%20Math%20Modeling/F2.pdf</a:t>
            </a:r>
            <a:r>
              <a:rPr lang="en-US" dirty="0"/>
              <a:t/>
            </a:r>
            <a:br>
              <a:rPr lang="en-US" dirty="0"/>
            </a:br>
            <a:r>
              <a:rPr lang="en-US" dirty="0"/>
              <a:t>Project INTERMATH</a:t>
            </a:r>
            <a:br>
              <a:rPr lang="en-US" dirty="0"/>
            </a:br>
            <a:r>
              <a:rPr lang="en-US" dirty="0"/>
              <a:t>ILAPs</a:t>
            </a:r>
            <a:br>
              <a:rPr lang="en-US" dirty="0"/>
            </a:br>
            <a:r>
              <a:rPr lang="en-US" dirty="0"/>
              <a:t/>
            </a:r>
            <a:br>
              <a:rPr lang="en-US" dirty="0"/>
            </a:br>
            <a:r>
              <a:rPr lang="en-US" dirty="0"/>
              <a:t>discrete dynamical systems</a:t>
            </a:r>
            <a:br>
              <a:rPr lang="en-US" dirty="0"/>
            </a:br>
            <a:r>
              <a:rPr lang="en-US" dirty="0">
                <a:hlinkClick r:id="rId6"/>
              </a:rPr>
              <a:t>http://www.mast.queensu.ca/~math122/Notes/notes01.pdf</a:t>
            </a:r>
            <a:r>
              <a:rPr lang="en-US" dirty="0"/>
              <a:t/>
            </a:r>
            <a:br>
              <a:rPr lang="en-US" dirty="0"/>
            </a:br>
            <a:r>
              <a:rPr lang="en-US" dirty="0"/>
              <a:t/>
            </a:r>
            <a:br>
              <a:rPr lang="en-US" dirty="0"/>
            </a:br>
            <a:endParaRPr lang="en-US" dirty="0" smtClean="0"/>
          </a:p>
          <a:p>
            <a:r>
              <a:rPr lang="en-US" dirty="0" err="1"/>
              <a:t>Scheinerman</a:t>
            </a:r>
            <a:r>
              <a:rPr lang="en-US" dirty="0"/>
              <a:t>, Edward R. “Invitation to dynamical systems,” Dover, New York, New York, 1996, Print, ISBN 0-13-185000-8. </a:t>
            </a:r>
            <a:br>
              <a:rPr lang="en-US" dirty="0"/>
            </a:br>
            <a:r>
              <a:rPr lang="en-US" dirty="0"/>
              <a:t/>
            </a:r>
            <a:br>
              <a:rPr lang="en-US" dirty="0"/>
            </a:br>
            <a:r>
              <a:rPr lang="en-US" dirty="0"/>
              <a:t>available free on the web</a:t>
            </a:r>
            <a:r>
              <a:rPr lang="en-US" dirty="0" smtClean="0"/>
              <a:t>.</a:t>
            </a:r>
          </a:p>
          <a:p>
            <a:r>
              <a:rPr lang="en-US" dirty="0"/>
              <a:t/>
            </a:r>
            <a:br>
              <a:rPr lang="en-US" dirty="0"/>
            </a:br>
            <a:r>
              <a:rPr lang="en-US" dirty="0"/>
              <a:t/>
            </a:r>
            <a:br>
              <a:rPr lang="en-US" dirty="0"/>
            </a:br>
            <a:r>
              <a:rPr lang="en-US" dirty="0"/>
              <a:t>someone at Rutgers also wrote a book about dynamical systems</a:t>
            </a:r>
            <a:br>
              <a:rPr lang="en-US" dirty="0"/>
            </a:br>
            <a:r>
              <a:rPr lang="en-US" dirty="0"/>
              <a:t/>
            </a:r>
            <a:br>
              <a:rPr lang="en-US" dirty="0"/>
            </a:br>
            <a:r>
              <a:rPr lang="en-US" dirty="0">
                <a:hlinkClick r:id="rId7"/>
              </a:rPr>
              <a:t>http://www.research.rutgers.edu/~</a:t>
            </a:r>
            <a:r>
              <a:rPr lang="en-US" dirty="0" smtClean="0">
                <a:hlinkClick r:id="rId7"/>
              </a:rPr>
              <a:t>thomaswa/FS04WalshT.pdf</a:t>
            </a:r>
            <a:endParaRPr lang="en-US" dirty="0" smtClean="0"/>
          </a:p>
          <a:p>
            <a:r>
              <a:rPr lang="en-US" dirty="0" smtClean="0"/>
              <a:t>Biology:</a:t>
            </a:r>
          </a:p>
          <a:p>
            <a:pPr marL="0" indent="0">
              <a:buNone/>
            </a:pPr>
            <a:r>
              <a:rPr lang="en-US" dirty="0">
                <a:hlinkClick r:id="rId8"/>
              </a:rPr>
              <a:t>http://www.math.uwaterloo.ca/~bingalls/MMSB/Notes.pdf</a:t>
            </a:r>
            <a:r>
              <a:rPr lang="en-US" dirty="0"/>
              <a:t/>
            </a:r>
            <a:br>
              <a:rPr lang="en-US" dirty="0"/>
            </a:br>
            <a:r>
              <a:rPr lang="en-US" dirty="0"/>
              <a:t>Mathematical Modelling in Systems Biology: An Introduction</a:t>
            </a:r>
            <a:br>
              <a:rPr lang="en-US" dirty="0"/>
            </a:br>
            <a:r>
              <a:rPr lang="en-US" dirty="0"/>
              <a:t>Brian Ingalls</a:t>
            </a:r>
            <a:br>
              <a:rPr lang="en-US" dirty="0"/>
            </a:br>
            <a:r>
              <a:rPr lang="en-US" dirty="0"/>
              <a:t>Applied Mathematics</a:t>
            </a:r>
            <a:br>
              <a:rPr lang="en-US" dirty="0"/>
            </a:br>
            <a:r>
              <a:rPr lang="en-US" dirty="0"/>
              <a:t>University of Waterloo</a:t>
            </a:r>
            <a:br>
              <a:rPr lang="en-US" dirty="0"/>
            </a:br>
            <a:r>
              <a:rPr lang="en-US" dirty="0"/>
              <a:t>bingalls@uwaterloo.ca</a:t>
            </a:r>
            <a:br>
              <a:rPr lang="en-US" dirty="0"/>
            </a:br>
            <a:r>
              <a:rPr lang="en-US" dirty="0"/>
              <a:t/>
            </a:r>
            <a:br>
              <a:rPr lang="en-US" dirty="0"/>
            </a:br>
            <a:r>
              <a:rPr lang="en-US" dirty="0">
                <a:hlinkClick r:id="rId9"/>
              </a:rPr>
              <a:t>http://www.cengagebrain.com.mx/content/9781133866442.pdf</a:t>
            </a:r>
            <a:r>
              <a:rPr lang="en-US" dirty="0"/>
              <a:t/>
            </a:r>
            <a:br>
              <a:rPr lang="en-US" dirty="0"/>
            </a:br>
            <a:r>
              <a:rPr lang="en-US" dirty="0"/>
              <a:t>(1st chapter)</a:t>
            </a:r>
            <a:br>
              <a:rPr lang="en-US" dirty="0"/>
            </a:br>
            <a:r>
              <a:rPr lang="en-US" dirty="0"/>
              <a:t>Modeling The Dynamics of Life: Calculus and Probability for Life Scientists</a:t>
            </a:r>
            <a:br>
              <a:rPr lang="en-US" dirty="0"/>
            </a:br>
            <a:r>
              <a:rPr lang="en-US" dirty="0"/>
              <a:t>Frederick R. Adler, University of Utah</a:t>
            </a:r>
            <a:br>
              <a:rPr lang="en-US" dirty="0"/>
            </a:br>
            <a:r>
              <a:rPr lang="en-US" dirty="0">
                <a:hlinkClick r:id="rId10"/>
              </a:rPr>
              <a:t>http://www.math.utah.edu/~proulx/brookscole.html</a:t>
            </a:r>
            <a:endParaRPr lang="en-US" dirty="0"/>
          </a:p>
        </p:txBody>
      </p:sp>
    </p:spTree>
    <p:extLst>
      <p:ext uri="{BB962C8B-B14F-4D97-AF65-F5344CB8AC3E}">
        <p14:creationId xmlns:p14="http://schemas.microsoft.com/office/powerpoint/2010/main" val="1031926155"/>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Turkey Day-ta 2006</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 Turkey Day-</a:t>
            </a:r>
            <a:r>
              <a:rPr lang="en-US" dirty="0" err="1" smtClean="0"/>
              <a:t>ta</a:t>
            </a:r>
            <a:r>
              <a:rPr lang="en-US" dirty="0" smtClean="0"/>
              <a:t> 2006</a:t>
            </a:r>
            <a:br>
              <a:rPr lang="en-US" dirty="0" smtClean="0"/>
            </a:br>
            <a:r>
              <a:rPr lang="en-US" dirty="0" smtClean="0"/>
              <a:t>#preheating empty oven to 325 degrees F</a:t>
            </a:r>
            <a:br>
              <a:rPr lang="en-US" dirty="0" smtClean="0"/>
            </a:br>
            <a:r>
              <a:rPr lang="en-US" dirty="0" smtClean="0"/>
              <a:t>11:28 69</a:t>
            </a:r>
            <a:br>
              <a:rPr lang="en-US" dirty="0" smtClean="0"/>
            </a:br>
            <a:r>
              <a:rPr lang="en-US" dirty="0" smtClean="0"/>
              <a:t>11:29:00 75</a:t>
            </a:r>
            <a:br>
              <a:rPr lang="en-US" dirty="0" smtClean="0"/>
            </a:br>
            <a:r>
              <a:rPr lang="en-US" dirty="0" smtClean="0"/>
              <a:t>11:30:00 100</a:t>
            </a:r>
            <a:br>
              <a:rPr lang="en-US" dirty="0" smtClean="0"/>
            </a:br>
            <a:r>
              <a:rPr lang="en-US" dirty="0" smtClean="0"/>
              <a:t>11:31:00 134</a:t>
            </a:r>
            <a:br>
              <a:rPr lang="en-US" dirty="0" smtClean="0"/>
            </a:br>
            <a:r>
              <a:rPr lang="en-US" dirty="0" smtClean="0"/>
              <a:t>11:32:00 186</a:t>
            </a:r>
            <a:br>
              <a:rPr lang="en-US" dirty="0" smtClean="0"/>
            </a:br>
            <a:r>
              <a:rPr lang="en-US" dirty="0" smtClean="0"/>
              <a:t>11:33:00 239</a:t>
            </a:r>
            <a:br>
              <a:rPr lang="en-US" dirty="0" smtClean="0"/>
            </a:br>
            <a:r>
              <a:rPr lang="en-US" dirty="0" smtClean="0"/>
              <a:t>11:34:00 291</a:t>
            </a:r>
            <a:br>
              <a:rPr lang="en-US" dirty="0" smtClean="0"/>
            </a:br>
            <a:r>
              <a:rPr lang="en-US" dirty="0" smtClean="0"/>
              <a:t>11:35:00 329</a:t>
            </a:r>
            <a:br>
              <a:rPr lang="en-US" dirty="0" smtClean="0"/>
            </a:br>
            <a:r>
              <a:rPr lang="en-US" dirty="0" smtClean="0"/>
              <a:t>11:35:20 347</a:t>
            </a:r>
            <a:br>
              <a:rPr lang="en-US" dirty="0" smtClean="0"/>
            </a:br>
            <a:r>
              <a:rPr lang="en-US" dirty="0" smtClean="0"/>
              <a:t>11:35:40 356</a:t>
            </a:r>
            <a:br>
              <a:rPr lang="en-US" dirty="0" smtClean="0"/>
            </a:br>
            <a:r>
              <a:rPr lang="en-US" dirty="0" smtClean="0"/>
              <a:t>11:36:00 354</a:t>
            </a:r>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Rectangle 3"/>
          <p:cNvSpPr/>
          <p:nvPr/>
        </p:nvSpPr>
        <p:spPr>
          <a:xfrm>
            <a:off x="2286000" y="612845"/>
            <a:ext cx="4572000" cy="6186309"/>
          </a:xfrm>
          <a:prstGeom prst="rect">
            <a:avLst/>
          </a:prstGeom>
        </p:spPr>
        <p:txBody>
          <a:bodyPr>
            <a:spAutoFit/>
          </a:bodyPr>
          <a:lstStyle/>
          <a:p>
            <a:r>
              <a:rPr lang="en-US" dirty="0" smtClean="0"/>
              <a:t/>
            </a:r>
            <a:br>
              <a:rPr lang="en-US" dirty="0" smtClean="0"/>
            </a:br>
            <a:endParaRPr lang="en-US" dirty="0" smtClean="0"/>
          </a:p>
          <a:p>
            <a:r>
              <a:rPr lang="en-US" dirty="0" smtClean="0"/>
              <a:t># Turkey Day-</a:t>
            </a:r>
            <a:r>
              <a:rPr lang="en-US" dirty="0" err="1" smtClean="0"/>
              <a:t>ta</a:t>
            </a:r>
            <a:r>
              <a:rPr lang="en-US" dirty="0" smtClean="0"/>
              <a:t> 2006, preheated to 325 F</a:t>
            </a:r>
          </a:p>
          <a:p>
            <a:r>
              <a:rPr lang="en-US" dirty="0" smtClean="0"/>
              <a:t>#  put in the turkey, 12-pounder.</a:t>
            </a:r>
            <a:br>
              <a:rPr lang="en-US" dirty="0" smtClean="0"/>
            </a:br>
            <a:r>
              <a:rPr lang="en-US" dirty="0" smtClean="0"/>
              <a:t>#  minute values may be off by +-1 minute due to</a:t>
            </a:r>
            <a:br>
              <a:rPr lang="en-US" dirty="0" smtClean="0"/>
            </a:br>
            <a:r>
              <a:rPr lang="en-US" dirty="0" smtClean="0"/>
              <a:t>#  strange layout on analog clock.</a:t>
            </a:r>
            <a:br>
              <a:rPr lang="en-US" dirty="0" smtClean="0"/>
            </a:br>
            <a:r>
              <a:rPr lang="en-US" dirty="0" smtClean="0"/>
              <a:t>#  but second-values are accurate when given.</a:t>
            </a:r>
            <a:br>
              <a:rPr lang="en-US" dirty="0" smtClean="0"/>
            </a:br>
            <a:r>
              <a:rPr lang="en-US" dirty="0" smtClean="0"/>
              <a:t>12:02:00 42</a:t>
            </a:r>
            <a:br>
              <a:rPr lang="en-US" dirty="0" smtClean="0"/>
            </a:br>
            <a:r>
              <a:rPr lang="en-US" dirty="0" smtClean="0"/>
              <a:t>12:12:30 48</a:t>
            </a:r>
            <a:br>
              <a:rPr lang="en-US" dirty="0" smtClean="0"/>
            </a:br>
            <a:r>
              <a:rPr lang="en-US" dirty="0" smtClean="0"/>
              <a:t>12:15:00 50</a:t>
            </a:r>
            <a:br>
              <a:rPr lang="en-US" dirty="0" smtClean="0"/>
            </a:br>
            <a:r>
              <a:rPr lang="en-US" dirty="0" smtClean="0"/>
              <a:t>12:20:14 57</a:t>
            </a:r>
            <a:br>
              <a:rPr lang="en-US" dirty="0" smtClean="0"/>
            </a:br>
            <a:r>
              <a:rPr lang="en-US" dirty="0" smtClean="0"/>
              <a:t>12:31:45 65</a:t>
            </a:r>
            <a:br>
              <a:rPr lang="en-US" dirty="0" smtClean="0"/>
            </a:br>
            <a:r>
              <a:rPr lang="en-US" dirty="0" smtClean="0"/>
              <a:t>12:54:00 93</a:t>
            </a:r>
            <a:br>
              <a:rPr lang="en-US" dirty="0" smtClean="0"/>
            </a:br>
            <a:r>
              <a:rPr lang="en-US" dirty="0" smtClean="0"/>
              <a:t>1:23:15 122</a:t>
            </a:r>
            <a:br>
              <a:rPr lang="en-US" dirty="0" smtClean="0"/>
            </a:br>
            <a:r>
              <a:rPr lang="en-US" dirty="0" smtClean="0"/>
              <a:t>1:36:30 132</a:t>
            </a:r>
            <a:br>
              <a:rPr lang="en-US" dirty="0" smtClean="0"/>
            </a:br>
            <a:r>
              <a:rPr lang="en-US" dirty="0" smtClean="0"/>
              <a:t>1:52:30 141</a:t>
            </a:r>
            <a:br>
              <a:rPr lang="en-US" dirty="0" smtClean="0"/>
            </a:br>
            <a:r>
              <a:rPr lang="en-US" dirty="0" smtClean="0"/>
              <a:t>2:01:15 149</a:t>
            </a:r>
            <a:br>
              <a:rPr lang="en-US" dirty="0" smtClean="0"/>
            </a:br>
            <a:r>
              <a:rPr lang="en-US" dirty="0" smtClean="0"/>
              <a:t>2:25:15 161</a:t>
            </a:r>
            <a:br>
              <a:rPr lang="en-US" dirty="0" smtClean="0"/>
            </a:br>
            <a:r>
              <a:rPr lang="en-US" dirty="0" smtClean="0"/>
              <a:t>3:00    181</a:t>
            </a:r>
            <a:br>
              <a:rPr lang="en-US" dirty="0" smtClean="0"/>
            </a:br>
            <a:r>
              <a:rPr lang="en-US" dirty="0" smtClean="0"/>
              <a:t>3:11    188</a:t>
            </a:r>
            <a:br>
              <a:rPr lang="en-US" dirty="0" smtClean="0"/>
            </a:br>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Turkey Day-ta 2008</a:t>
            </a:r>
            <a:endParaRPr lang="en-US" dirty="0"/>
          </a:p>
        </p:txBody>
      </p:sp>
      <p:sp>
        <p:nvSpPr>
          <p:cNvPr id="3" name="Content Placeholder 2"/>
          <p:cNvSpPr>
            <a:spLocks noGrp="1"/>
          </p:cNvSpPr>
          <p:nvPr>
            <p:ph idx="1"/>
          </p:nvPr>
        </p:nvSpPr>
        <p:spPr/>
        <p:txBody>
          <a:bodyPr>
            <a:normAutofit fontScale="40000" lnSpcReduction="20000"/>
          </a:bodyPr>
          <a:lstStyle/>
          <a:p>
            <a:r>
              <a:rPr lang="en-US" dirty="0" smtClean="0"/>
              <a:t/>
            </a:r>
            <a:br>
              <a:rPr lang="en-US" dirty="0" smtClean="0"/>
            </a:br>
            <a:r>
              <a:rPr lang="en-US" dirty="0" smtClean="0"/>
              <a:t># Turkey Day-</a:t>
            </a:r>
            <a:r>
              <a:rPr lang="en-US" dirty="0" err="1" smtClean="0"/>
              <a:t>ta</a:t>
            </a:r>
            <a:r>
              <a:rPr lang="en-US" dirty="0" smtClean="0"/>
              <a:t> 2008</a:t>
            </a:r>
            <a:br>
              <a:rPr lang="en-US" dirty="0" smtClean="0"/>
            </a:br>
            <a:r>
              <a:rPr lang="en-US" dirty="0" smtClean="0"/>
              <a:t>Oven at 350 degrees Fahrenheit</a:t>
            </a:r>
            <a:br>
              <a:rPr lang="en-US" dirty="0" smtClean="0"/>
            </a:br>
            <a:r>
              <a:rPr lang="en-US" dirty="0" smtClean="0"/>
              <a:t>11-pound turkey, in a cooking bag</a:t>
            </a:r>
            <a:br>
              <a:rPr lang="en-US" dirty="0" smtClean="0"/>
            </a:br>
            <a:r>
              <a:rPr lang="en-US" dirty="0" smtClean="0"/>
              <a:t/>
            </a:r>
            <a:br>
              <a:rPr lang="en-US" dirty="0" smtClean="0"/>
            </a:br>
            <a:r>
              <a:rPr lang="en-US" dirty="0" smtClean="0"/>
              <a:t>0:00:45 51</a:t>
            </a:r>
            <a:br>
              <a:rPr lang="en-US" dirty="0" smtClean="0"/>
            </a:br>
            <a:r>
              <a:rPr lang="en-US" dirty="0" smtClean="0"/>
              <a:t>0:05:55 53</a:t>
            </a:r>
            <a:br>
              <a:rPr lang="en-US" dirty="0" smtClean="0"/>
            </a:br>
            <a:r>
              <a:rPr lang="en-US" dirty="0" smtClean="0"/>
              <a:t>0:08:40 55</a:t>
            </a:r>
            <a:br>
              <a:rPr lang="en-US" dirty="0" smtClean="0"/>
            </a:br>
            <a:r>
              <a:rPr lang="en-US" dirty="0" smtClean="0"/>
              <a:t>0:10:00 55</a:t>
            </a:r>
            <a:br>
              <a:rPr lang="en-US" dirty="0" smtClean="0"/>
            </a:br>
            <a:r>
              <a:rPr lang="en-US" dirty="0" smtClean="0"/>
              <a:t>0:10:15 57</a:t>
            </a:r>
            <a:br>
              <a:rPr lang="en-US" dirty="0" smtClean="0"/>
            </a:br>
            <a:r>
              <a:rPr lang="en-US" dirty="0" smtClean="0"/>
              <a:t>0:20:04 62</a:t>
            </a:r>
            <a:br>
              <a:rPr lang="en-US" dirty="0" smtClean="0"/>
            </a:br>
            <a:r>
              <a:rPr lang="en-US" dirty="0" smtClean="0"/>
              <a:t>0:23:10 62</a:t>
            </a:r>
            <a:br>
              <a:rPr lang="en-US" dirty="0" smtClean="0"/>
            </a:br>
            <a:r>
              <a:rPr lang="en-US" dirty="0" smtClean="0"/>
              <a:t>0:25:15 64</a:t>
            </a:r>
            <a:br>
              <a:rPr lang="en-US" dirty="0" smtClean="0"/>
            </a:br>
            <a:r>
              <a:rPr lang="en-US" dirty="0" smtClean="0"/>
              <a:t>0:26:15 64</a:t>
            </a:r>
            <a:br>
              <a:rPr lang="en-US" dirty="0" smtClean="0"/>
            </a:br>
            <a:r>
              <a:rPr lang="en-US" dirty="0" smtClean="0"/>
              <a:t>0:30:15 68</a:t>
            </a:r>
            <a:br>
              <a:rPr lang="en-US" dirty="0" smtClean="0"/>
            </a:br>
            <a:r>
              <a:rPr lang="en-US" dirty="0" smtClean="0"/>
              <a:t>0:39:15 75</a:t>
            </a:r>
            <a:br>
              <a:rPr lang="en-US" dirty="0" smtClean="0"/>
            </a:br>
            <a:r>
              <a:rPr lang="en-US" dirty="0" smtClean="0"/>
              <a:t>0:50:30 86</a:t>
            </a:r>
            <a:br>
              <a:rPr lang="en-US" dirty="0" smtClean="0"/>
            </a:br>
            <a:r>
              <a:rPr lang="en-US" dirty="0" smtClean="0"/>
              <a:t>0:51:45 86</a:t>
            </a:r>
            <a:br>
              <a:rPr lang="en-US" dirty="0" smtClean="0"/>
            </a:br>
            <a:r>
              <a:rPr lang="en-US" dirty="0" smtClean="0"/>
              <a:t>0:53:30 87</a:t>
            </a:r>
            <a:br>
              <a:rPr lang="en-US" dirty="0" smtClean="0"/>
            </a:br>
            <a:r>
              <a:rPr lang="en-US" dirty="0" smtClean="0"/>
              <a:t>0:55:15 89</a:t>
            </a:r>
            <a:br>
              <a:rPr lang="en-US" dirty="0" smtClean="0"/>
            </a:br>
            <a:r>
              <a:rPr lang="en-US" dirty="0" smtClean="0"/>
              <a:t>0:58:30 93</a:t>
            </a:r>
            <a:br>
              <a:rPr lang="en-US" dirty="0" smtClean="0"/>
            </a:br>
            <a:r>
              <a:rPr lang="en-US" dirty="0" smtClean="0"/>
              <a:t>1:00:00 95</a:t>
            </a:r>
            <a:br>
              <a:rPr lang="en-US" dirty="0" smtClean="0"/>
            </a:br>
            <a:r>
              <a:rPr lang="en-US" dirty="0" smtClean="0"/>
              <a:t>1:27:45 129</a:t>
            </a:r>
            <a:br>
              <a:rPr lang="en-US" dirty="0" smtClean="0"/>
            </a:br>
            <a:r>
              <a:rPr lang="en-US" dirty="0" smtClean="0"/>
              <a:t>1:32:55 134</a:t>
            </a:r>
            <a:br>
              <a:rPr lang="en-US" dirty="0" smtClean="0"/>
            </a:br>
            <a:r>
              <a:rPr lang="en-US" dirty="0" smtClean="0"/>
              <a:t>1:33:15 136</a:t>
            </a:r>
            <a:br>
              <a:rPr lang="en-US" dirty="0" smtClean="0"/>
            </a:br>
            <a:r>
              <a:rPr lang="en-US" dirty="0" smtClean="0"/>
              <a:t>1:40:15 145</a:t>
            </a:r>
            <a:br>
              <a:rPr lang="en-US" dirty="0" smtClean="0"/>
            </a:br>
            <a:r>
              <a:rPr lang="en-US" dirty="0" smtClean="0"/>
              <a:t>2:13:36 181</a:t>
            </a:r>
            <a:endParaRPr lang="en-US" dirty="0"/>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dirty="0" smtClean="0"/>
              <a:t>Also, I used a TI-84 with thermometer probes to record the temperature every 30 seconds during a night.  One thermometer was right on top of a heater vent, and the other was right near the thermostat on the wall.  The heater vent is only about 2 feet from the base of the wall with the thermostat.  Temperatures are apparently in Celsius.</a:t>
            </a:r>
            <a:br>
              <a:rPr lang="en-US" dirty="0" smtClean="0"/>
            </a:br>
            <a:r>
              <a:rPr lang="en-US" dirty="0" smtClean="0"/>
              <a:t/>
            </a:r>
            <a:br>
              <a:rPr lang="en-US" dirty="0" smtClean="0"/>
            </a:br>
            <a:r>
              <a:rPr lang="en-US" dirty="0" smtClean="0"/>
              <a:t/>
            </a:r>
            <a:br>
              <a:rPr lang="en-US" dirty="0" smtClean="0"/>
            </a:br>
            <a:r>
              <a:rPr lang="en-US" dirty="0" smtClean="0"/>
              <a:t>a night in mid-March 2009, starting around 10:30pm </a:t>
            </a:r>
            <a:br>
              <a:rPr lang="en-US" dirty="0" smtClean="0"/>
            </a:br>
            <a:r>
              <a:rPr lang="en-US" dirty="0" smtClean="0"/>
              <a:t>seconds </a:t>
            </a:r>
            <a:r>
              <a:rPr lang="en-US" dirty="0" err="1" smtClean="0"/>
              <a:t>at_vent</a:t>
            </a:r>
            <a:r>
              <a:rPr lang="en-US" dirty="0" smtClean="0"/>
              <a:t> </a:t>
            </a:r>
            <a:r>
              <a:rPr lang="en-US" dirty="0" err="1" smtClean="0"/>
              <a:t>at_thermostat</a:t>
            </a:r>
            <a:r>
              <a:rPr lang="en-US" dirty="0" smtClean="0"/>
              <a:t/>
            </a:r>
            <a:br>
              <a:rPr lang="en-US" dirty="0" smtClean="0"/>
            </a:br>
            <a:r>
              <a:rPr lang="en-US" dirty="0" smtClean="0"/>
              <a:t>0 19.92448194 22.36340956</a:t>
            </a:r>
            <a:br>
              <a:rPr lang="en-US" dirty="0" smtClean="0"/>
            </a:br>
            <a:r>
              <a:rPr lang="en-US" dirty="0" smtClean="0"/>
              <a:t>30 20.01885428 21.24100697</a:t>
            </a:r>
            <a:br>
              <a:rPr lang="en-US" dirty="0" smtClean="0"/>
            </a:br>
            <a:r>
              <a:rPr lang="en-US" dirty="0" smtClean="0"/>
              <a:t>60 20.11317803 20.67776348</a:t>
            </a:r>
            <a:br>
              <a:rPr lang="en-US" dirty="0" smtClean="0"/>
            </a:br>
            <a:r>
              <a:rPr lang="en-US" dirty="0" smtClean="0"/>
              <a:t>90 20.11317803 20.30149055</a:t>
            </a:r>
            <a:br>
              <a:rPr lang="en-US" dirty="0" smtClean="0"/>
            </a:br>
            <a:r>
              <a:rPr lang="en-US" dirty="0" smtClean="0"/>
              <a:t>120 20.11317803 19.92448194</a:t>
            </a:r>
            <a:br>
              <a:rPr lang="en-US" dirty="0" smtClean="0"/>
            </a:br>
            <a:r>
              <a:rPr lang="en-US" dirty="0" smtClean="0"/>
              <a:t>150 20.11317803 19.73578131</a:t>
            </a:r>
            <a:br>
              <a:rPr lang="en-US" dirty="0" smtClean="0"/>
            </a:br>
            <a:r>
              <a:rPr lang="en-US" dirty="0" smtClean="0"/>
              <a:t>180 20.11317803 19.54668294</a:t>
            </a:r>
            <a:br>
              <a:rPr lang="en-US" dirty="0" smtClean="0"/>
            </a:br>
            <a:r>
              <a:rPr lang="en-US" dirty="0" smtClean="0"/>
              <a:t>210 20.01885428 19.45205481</a:t>
            </a:r>
            <a:br>
              <a:rPr lang="en-US" dirty="0" smtClean="0"/>
            </a:br>
            <a:r>
              <a:rPr lang="en-US" dirty="0" smtClean="0"/>
              <a:t>240 19.92448194 19.35756655</a:t>
            </a:r>
            <a:br>
              <a:rPr lang="en-US" dirty="0" smtClean="0"/>
            </a:br>
            <a:r>
              <a:rPr lang="en-US" dirty="0" smtClean="0"/>
              <a:t>270 19.92448194 19.26283005</a:t>
            </a:r>
            <a:br>
              <a:rPr lang="en-US" dirty="0" smtClean="0"/>
            </a:br>
            <a:r>
              <a:rPr lang="en-US" dirty="0" smtClean="0"/>
              <a:t>300 19.92448194 19.16803797</a:t>
            </a:r>
            <a:br>
              <a:rPr lang="en-US" dirty="0" smtClean="0"/>
            </a:br>
            <a:r>
              <a:rPr lang="en-US" dirty="0" smtClean="0"/>
              <a:t>330 19.92448194 19.16803797</a:t>
            </a:r>
            <a:br>
              <a:rPr lang="en-US" dirty="0" smtClean="0"/>
            </a:br>
            <a:r>
              <a:rPr lang="en-US" dirty="0" smtClean="0"/>
              <a:t>360 19.92448194 19.16803797</a:t>
            </a:r>
            <a:br>
              <a:rPr lang="en-US" dirty="0" smtClean="0"/>
            </a:br>
            <a:r>
              <a:rPr lang="en-US" dirty="0" smtClean="0"/>
              <a:t>390 19.8302533 19.07318944</a:t>
            </a:r>
            <a:br>
              <a:rPr lang="en-US" dirty="0" smtClean="0"/>
            </a:br>
            <a:r>
              <a:rPr lang="en-US" dirty="0" smtClean="0"/>
              <a:t>420 19.8302533 19.07318944</a:t>
            </a:r>
            <a:br>
              <a:rPr lang="en-US" dirty="0" smtClean="0"/>
            </a:br>
            <a:r>
              <a:rPr lang="en-US" dirty="0" smtClean="0"/>
              <a:t>450 19.73578131 19.07318944</a:t>
            </a:r>
            <a:br>
              <a:rPr lang="en-US" dirty="0" smtClean="0"/>
            </a:br>
            <a:r>
              <a:rPr lang="en-US" dirty="0" smtClean="0"/>
              <a:t>480 19.73578131 18.97847769</a:t>
            </a:r>
            <a:br>
              <a:rPr lang="en-US" dirty="0" smtClean="0"/>
            </a:br>
            <a:r>
              <a:rPr lang="en-US" dirty="0" smtClean="0"/>
              <a:t>510 19.73578131 18.97847769</a:t>
            </a:r>
            <a:br>
              <a:rPr lang="en-US" dirty="0" smtClean="0"/>
            </a:br>
            <a:r>
              <a:rPr lang="en-US" dirty="0" smtClean="0"/>
              <a:t>540 19.64125815 18.97847769</a:t>
            </a:r>
            <a:br>
              <a:rPr lang="en-US" dirty="0" smtClean="0"/>
            </a:br>
            <a:r>
              <a:rPr lang="en-US" dirty="0" smtClean="0"/>
              <a:t>570 19.54668294 18.88351367</a:t>
            </a:r>
            <a:br>
              <a:rPr lang="en-US" dirty="0" smtClean="0"/>
            </a:br>
            <a:r>
              <a:rPr lang="en-US" dirty="0" smtClean="0"/>
              <a:t>600 19.54668294 18.97847769</a:t>
            </a:r>
            <a:br>
              <a:rPr lang="en-US" dirty="0" smtClean="0"/>
            </a:br>
            <a:r>
              <a:rPr lang="en-US" dirty="0" smtClean="0"/>
              <a:t>630 19.54668294 18.88351367</a:t>
            </a:r>
            <a:br>
              <a:rPr lang="en-US" dirty="0" smtClean="0"/>
            </a:br>
            <a:r>
              <a:rPr lang="en-US" dirty="0" smtClean="0"/>
              <a:t>660 19.45205481 18.88351367</a:t>
            </a:r>
            <a:br>
              <a:rPr lang="en-US" dirty="0" smtClean="0"/>
            </a:br>
            <a:r>
              <a:rPr lang="en-US" dirty="0" smtClean="0"/>
              <a:t>690 19.45205481 18.97847769</a:t>
            </a:r>
            <a:br>
              <a:rPr lang="en-US" dirty="0" smtClean="0"/>
            </a:br>
            <a:r>
              <a:rPr lang="en-US" dirty="0" smtClean="0"/>
              <a:t>720 19.35756655 18.88351367</a:t>
            </a:r>
            <a:br>
              <a:rPr lang="en-US" dirty="0" smtClean="0"/>
            </a:br>
            <a:r>
              <a:rPr lang="en-US" dirty="0" smtClean="0"/>
              <a:t>750 19.35756655 18.88351367</a:t>
            </a:r>
            <a:br>
              <a:rPr lang="en-US" dirty="0" smtClean="0"/>
            </a:br>
            <a:r>
              <a:rPr lang="en-US" dirty="0" smtClean="0"/>
              <a:t>780 19.35756655 18.88351367</a:t>
            </a:r>
            <a:br>
              <a:rPr lang="en-US" dirty="0" smtClean="0"/>
            </a:br>
            <a:r>
              <a:rPr lang="en-US" dirty="0" smtClean="0"/>
              <a:t>810 21.14720003 18.88351367</a:t>
            </a:r>
            <a:br>
              <a:rPr lang="en-US" dirty="0" smtClean="0"/>
            </a:br>
            <a:r>
              <a:rPr lang="en-US" dirty="0" smtClean="0"/>
              <a:t>840 25.3403693 18.88351367</a:t>
            </a:r>
            <a:br>
              <a:rPr lang="en-US" dirty="0" smtClean="0"/>
            </a:br>
            <a:r>
              <a:rPr lang="en-US" dirty="0" smtClean="0"/>
              <a:t>870 29.15231663 18.97847769</a:t>
            </a:r>
            <a:br>
              <a:rPr lang="en-US" dirty="0" smtClean="0"/>
            </a:br>
            <a:r>
              <a:rPr lang="en-US" dirty="0" smtClean="0"/>
              <a:t>900 32.25022816 19.07318944</a:t>
            </a:r>
            <a:br>
              <a:rPr lang="en-US" dirty="0" smtClean="0"/>
            </a:br>
            <a:r>
              <a:rPr lang="en-US" dirty="0" smtClean="0"/>
              <a:t>930 34.72881066 19.16803797</a:t>
            </a:r>
            <a:br>
              <a:rPr lang="en-US" dirty="0" smtClean="0"/>
            </a:br>
            <a:r>
              <a:rPr lang="en-US" dirty="0" smtClean="0"/>
              <a:t>960 36.66751944 19.26283005</a:t>
            </a:r>
            <a:br>
              <a:rPr lang="en-US" dirty="0" smtClean="0"/>
            </a:br>
            <a:r>
              <a:rPr lang="en-US" dirty="0" smtClean="0"/>
              <a:t>990 38.24367246 19.45205481</a:t>
            </a:r>
            <a:br>
              <a:rPr lang="en-US" dirty="0" smtClean="0"/>
            </a:br>
            <a:r>
              <a:rPr lang="en-US" dirty="0" smtClean="0"/>
              <a:t>1020 39.44312887 19.54668294</a:t>
            </a:r>
            <a:br>
              <a:rPr lang="en-US" dirty="0" smtClean="0"/>
            </a:br>
            <a:r>
              <a:rPr lang="en-US" dirty="0" smtClean="0"/>
              <a:t>1050 40.45497512 19.73578131</a:t>
            </a:r>
            <a:br>
              <a:rPr lang="en-US" dirty="0" smtClean="0"/>
            </a:br>
            <a:r>
              <a:rPr lang="en-US" dirty="0" smtClean="0"/>
              <a:t>1080 41.27350422 19.8302533</a:t>
            </a:r>
            <a:br>
              <a:rPr lang="en-US" dirty="0" smtClean="0"/>
            </a:br>
            <a:r>
              <a:rPr lang="en-US" dirty="0" smtClean="0"/>
              <a:t>1110 41.99688989 19.92448194</a:t>
            </a:r>
            <a:br>
              <a:rPr lang="en-US" dirty="0" smtClean="0"/>
            </a:br>
            <a:r>
              <a:rPr lang="en-US" dirty="0" smtClean="0"/>
              <a:t>1140 41.99688989 20.01885428</a:t>
            </a:r>
            <a:br>
              <a:rPr lang="en-US" dirty="0" smtClean="0"/>
            </a:br>
            <a:r>
              <a:rPr lang="en-US" dirty="0" smtClean="0"/>
              <a:t>1170 40.15017476 20.11317803</a:t>
            </a:r>
            <a:br>
              <a:rPr lang="en-US" dirty="0" smtClean="0"/>
            </a:br>
            <a:r>
              <a:rPr lang="en-US" dirty="0" smtClean="0"/>
              <a:t>1200 37.25582303 20.20745405</a:t>
            </a:r>
            <a:br>
              <a:rPr lang="en-US" dirty="0" smtClean="0"/>
            </a:br>
            <a:r>
              <a:rPr lang="en-US" dirty="0" smtClean="0"/>
              <a:t>1230 34.15317712 20.20745405</a:t>
            </a:r>
            <a:br>
              <a:rPr lang="en-US" dirty="0" smtClean="0"/>
            </a:br>
            <a:r>
              <a:rPr lang="en-US" dirty="0" smtClean="0"/>
              <a:t>1260 31.68375006 20.20745405</a:t>
            </a:r>
            <a:br>
              <a:rPr lang="en-US" dirty="0" smtClean="0"/>
            </a:br>
            <a:r>
              <a:rPr lang="en-US" dirty="0" smtClean="0"/>
              <a:t>1290 30.83691497 20.11317803</a:t>
            </a:r>
            <a:br>
              <a:rPr lang="en-US" dirty="0" smtClean="0"/>
            </a:br>
            <a:r>
              <a:rPr lang="en-US" dirty="0" smtClean="0"/>
              <a:t>1320 30.18059362 20.01885428</a:t>
            </a:r>
            <a:br>
              <a:rPr lang="en-US" dirty="0" smtClean="0"/>
            </a:br>
            <a:r>
              <a:rPr lang="en-US" dirty="0" smtClean="0"/>
              <a:t>1350 29.71275591 19.92448194</a:t>
            </a:r>
            <a:br>
              <a:rPr lang="en-US" dirty="0" smtClean="0"/>
            </a:br>
            <a:r>
              <a:rPr lang="en-US" dirty="0" smtClean="0"/>
              <a:t>1380 29.15231663 19.8302533</a:t>
            </a:r>
            <a:br>
              <a:rPr lang="en-US" dirty="0" smtClean="0"/>
            </a:br>
            <a:r>
              <a:rPr lang="en-US" dirty="0" smtClean="0"/>
              <a:t>1410 28.68623567 19.73578131</a:t>
            </a:r>
            <a:br>
              <a:rPr lang="en-US" dirty="0" smtClean="0"/>
            </a:br>
            <a:r>
              <a:rPr lang="en-US" dirty="0" smtClean="0"/>
              <a:t>1440 28.22052938 19.73578131</a:t>
            </a:r>
            <a:br>
              <a:rPr lang="en-US" dirty="0" smtClean="0"/>
            </a:br>
            <a:r>
              <a:rPr lang="en-US" dirty="0" smtClean="0"/>
              <a:t>1470 27.75529756 19.54668294</a:t>
            </a:r>
            <a:br>
              <a:rPr lang="en-US" dirty="0" smtClean="0"/>
            </a:br>
            <a:r>
              <a:rPr lang="en-US" dirty="0" smtClean="0"/>
              <a:t>1500 27.29044922 19.54668294</a:t>
            </a:r>
            <a:br>
              <a:rPr lang="en-US" dirty="0" smtClean="0"/>
            </a:br>
            <a:r>
              <a:rPr lang="en-US" dirty="0" smtClean="0"/>
              <a:t>1530 26.82589336 19.45205481</a:t>
            </a:r>
            <a:br>
              <a:rPr lang="en-US" dirty="0" smtClean="0"/>
            </a:br>
            <a:r>
              <a:rPr lang="en-US" dirty="0" smtClean="0"/>
              <a:t>1560 26.36172885 19.45205481</a:t>
            </a:r>
            <a:br>
              <a:rPr lang="en-US" dirty="0" smtClean="0"/>
            </a:br>
            <a:r>
              <a:rPr lang="en-US" dirty="0" smtClean="0"/>
              <a:t>1590 25.99036686 19.35756655</a:t>
            </a:r>
            <a:br>
              <a:rPr lang="en-US" dirty="0" smtClean="0"/>
            </a:br>
            <a:r>
              <a:rPr lang="en-US" dirty="0" smtClean="0"/>
              <a:t>1620 25.61902843 19.35756655</a:t>
            </a:r>
            <a:br>
              <a:rPr lang="en-US" dirty="0" smtClean="0"/>
            </a:br>
            <a:r>
              <a:rPr lang="en-US" dirty="0" smtClean="0"/>
              <a:t>1650 25.3403693 19.26283005</a:t>
            </a:r>
            <a:br>
              <a:rPr lang="en-US" dirty="0" smtClean="0"/>
            </a:br>
            <a:r>
              <a:rPr lang="en-US" dirty="0" smtClean="0"/>
              <a:t>1680 25.06186697 19.26283005</a:t>
            </a:r>
            <a:br>
              <a:rPr lang="en-US" dirty="0" smtClean="0"/>
            </a:br>
            <a:r>
              <a:rPr lang="en-US" dirty="0" smtClean="0"/>
              <a:t>1710 24.78331152 19.26283005</a:t>
            </a:r>
            <a:br>
              <a:rPr lang="en-US" dirty="0" smtClean="0"/>
            </a:br>
            <a:r>
              <a:rPr lang="en-US" dirty="0" smtClean="0"/>
              <a:t>1740 24.50449276 19.16803797</a:t>
            </a:r>
            <a:br>
              <a:rPr lang="en-US" dirty="0" smtClean="0"/>
            </a:br>
            <a:r>
              <a:rPr lang="en-US" dirty="0" smtClean="0"/>
              <a:t>1770 24.22577066 19.16803797</a:t>
            </a:r>
            <a:br>
              <a:rPr lang="en-US" dirty="0" smtClean="0"/>
            </a:br>
            <a:r>
              <a:rPr lang="en-US" dirty="0" smtClean="0"/>
              <a:t>1800 24.03995744 19.16803797</a:t>
            </a:r>
            <a:br>
              <a:rPr lang="en-US" dirty="0" smtClean="0"/>
            </a:br>
            <a:r>
              <a:rPr lang="en-US" dirty="0" smtClean="0"/>
              <a:t>1830 23.85389744 19.07318944</a:t>
            </a:r>
            <a:br>
              <a:rPr lang="en-US" dirty="0" smtClean="0"/>
            </a:br>
            <a:r>
              <a:rPr lang="en-US" dirty="0" smtClean="0"/>
              <a:t>1860 23.6679651 19.07318944</a:t>
            </a:r>
            <a:br>
              <a:rPr lang="en-US" dirty="0" smtClean="0"/>
            </a:br>
            <a:r>
              <a:rPr lang="en-US" dirty="0" smtClean="0"/>
              <a:t>1890 23.48177371 19.07318944</a:t>
            </a:r>
            <a:br>
              <a:rPr lang="en-US" dirty="0" smtClean="0"/>
            </a:br>
            <a:r>
              <a:rPr lang="en-US" dirty="0" smtClean="0"/>
              <a:t>1920 23.29569792 19.07318944</a:t>
            </a:r>
            <a:br>
              <a:rPr lang="en-US" dirty="0" smtClean="0"/>
            </a:br>
            <a:r>
              <a:rPr lang="en-US" dirty="0" smtClean="0"/>
              <a:t>1950 23.10935069 18.97847769</a:t>
            </a:r>
            <a:br>
              <a:rPr lang="en-US" dirty="0" smtClean="0"/>
            </a:br>
            <a:r>
              <a:rPr lang="en-US" dirty="0" smtClean="0"/>
              <a:t>1980 23.01614477 18.97847769</a:t>
            </a:r>
            <a:br>
              <a:rPr lang="en-US" dirty="0" smtClean="0"/>
            </a:br>
            <a:r>
              <a:rPr lang="en-US" dirty="0" smtClean="0"/>
              <a:t>2010 22.82985513 18.97847769</a:t>
            </a:r>
            <a:br>
              <a:rPr lang="en-US" dirty="0" smtClean="0"/>
            </a:br>
            <a:r>
              <a:rPr lang="en-US" dirty="0" smtClean="0"/>
              <a:t>2040 22.7365792 18.97847769</a:t>
            </a:r>
            <a:br>
              <a:rPr lang="en-US" dirty="0" smtClean="0"/>
            </a:br>
            <a:r>
              <a:rPr lang="en-US" dirty="0" smtClean="0"/>
              <a:t>2070 22.64327836 18.97847769</a:t>
            </a:r>
            <a:br>
              <a:rPr lang="en-US" dirty="0" smtClean="0"/>
            </a:br>
            <a:r>
              <a:rPr lang="en-US" dirty="0" smtClean="0"/>
              <a:t>2100 22.45678976 18.97847769</a:t>
            </a:r>
            <a:br>
              <a:rPr lang="en-US" dirty="0" smtClean="0"/>
            </a:br>
            <a:r>
              <a:rPr lang="en-US" dirty="0" smtClean="0"/>
              <a:t>2130 22.36340956 18.88351367</a:t>
            </a:r>
            <a:br>
              <a:rPr lang="en-US" dirty="0" smtClean="0"/>
            </a:br>
            <a:r>
              <a:rPr lang="en-US" dirty="0" smtClean="0"/>
              <a:t>2160 22.17656421 18.88351367</a:t>
            </a:r>
            <a:br>
              <a:rPr lang="en-US" dirty="0" smtClean="0"/>
            </a:br>
            <a:r>
              <a:rPr lang="en-US" dirty="0" smtClean="0"/>
              <a:t>2190 22.08328866 18.88351367</a:t>
            </a:r>
            <a:br>
              <a:rPr lang="en-US" dirty="0" smtClean="0"/>
            </a:br>
            <a:r>
              <a:rPr lang="en-US" dirty="0" smtClean="0"/>
              <a:t>2220 21.98979157 18.88351367</a:t>
            </a:r>
            <a:br>
              <a:rPr lang="en-US" dirty="0" smtClean="0"/>
            </a:br>
            <a:r>
              <a:rPr lang="en-US" dirty="0" smtClean="0"/>
              <a:t>2250 21.89626326 18.88351367</a:t>
            </a:r>
            <a:br>
              <a:rPr lang="en-US" dirty="0" smtClean="0"/>
            </a:br>
            <a:r>
              <a:rPr lang="en-US" dirty="0" smtClean="0"/>
              <a:t>2280 21.80270293 18.88351367</a:t>
            </a:r>
            <a:br>
              <a:rPr lang="en-US" dirty="0" smtClean="0"/>
            </a:br>
            <a:r>
              <a:rPr lang="en-US" dirty="0" smtClean="0"/>
              <a:t>2310 21.70930121 18.88351367</a:t>
            </a:r>
            <a:br>
              <a:rPr lang="en-US" dirty="0" smtClean="0"/>
            </a:br>
            <a:r>
              <a:rPr lang="en-US" dirty="0" smtClean="0"/>
              <a:t>2340 21.61567449 18.88351367</a:t>
            </a:r>
            <a:br>
              <a:rPr lang="en-US" dirty="0" smtClean="0"/>
            </a:br>
            <a:r>
              <a:rPr lang="en-US" dirty="0" smtClean="0"/>
              <a:t>2370 21.61567449 18.88351367</a:t>
            </a:r>
            <a:br>
              <a:rPr lang="en-US" dirty="0" smtClean="0"/>
            </a:br>
            <a:r>
              <a:rPr lang="en-US" dirty="0" smtClean="0"/>
              <a:t>2400 21.52201334 18.88351367</a:t>
            </a:r>
            <a:br>
              <a:rPr lang="en-US" dirty="0" smtClean="0"/>
            </a:br>
            <a:r>
              <a:rPr lang="en-US" dirty="0" smtClean="0"/>
              <a:t>2430 21.42831695 18.88351367</a:t>
            </a:r>
            <a:br>
              <a:rPr lang="en-US" dirty="0" smtClean="0"/>
            </a:br>
            <a:r>
              <a:rPr lang="en-US" dirty="0" smtClean="0"/>
              <a:t>2460 21.33477621 18.88351367</a:t>
            </a:r>
            <a:br>
              <a:rPr lang="en-US" dirty="0" smtClean="0"/>
            </a:br>
            <a:r>
              <a:rPr lang="en-US" dirty="0" smtClean="0"/>
              <a:t>2490 21.24100697 18.88351367</a:t>
            </a:r>
            <a:br>
              <a:rPr lang="en-US" dirty="0" smtClean="0"/>
            </a:br>
            <a:r>
              <a:rPr lang="en-US" dirty="0" smtClean="0"/>
              <a:t>2520 21.14720003 18.88351367</a:t>
            </a:r>
            <a:br>
              <a:rPr lang="en-US" dirty="0" smtClean="0"/>
            </a:br>
            <a:r>
              <a:rPr lang="en-US" dirty="0" smtClean="0"/>
              <a:t>2550 21.14720003 18.7884905</a:t>
            </a:r>
            <a:br>
              <a:rPr lang="en-US" dirty="0" smtClean="0"/>
            </a:br>
            <a:r>
              <a:rPr lang="en-US" dirty="0" smtClean="0"/>
              <a:t>2580 21.05335458 18.7884905</a:t>
            </a:r>
            <a:br>
              <a:rPr lang="en-US" dirty="0" smtClean="0"/>
            </a:br>
            <a:r>
              <a:rPr lang="en-US" dirty="0" smtClean="0"/>
              <a:t>2610 20.95966184 18.7884905</a:t>
            </a:r>
            <a:br>
              <a:rPr lang="en-US" dirty="0" smtClean="0"/>
            </a:br>
            <a:r>
              <a:rPr lang="en-US" dirty="0" smtClean="0"/>
              <a:t>2640 20.86573698 18.88351367</a:t>
            </a:r>
            <a:br>
              <a:rPr lang="en-US" dirty="0" smtClean="0"/>
            </a:br>
            <a:r>
              <a:rPr lang="en-US" dirty="0" smtClean="0"/>
              <a:t>2670 20.86573698 18.7884905</a:t>
            </a:r>
            <a:br>
              <a:rPr lang="en-US" dirty="0" smtClean="0"/>
            </a:br>
            <a:r>
              <a:rPr lang="en-US" dirty="0" smtClean="0"/>
              <a:t>2700 20.77177114 18.7884905</a:t>
            </a:r>
            <a:br>
              <a:rPr lang="en-US" dirty="0" smtClean="0"/>
            </a:br>
            <a:r>
              <a:rPr lang="en-US" dirty="0" smtClean="0"/>
              <a:t>2730 20.67776348 18.7884905</a:t>
            </a:r>
            <a:br>
              <a:rPr lang="en-US" dirty="0" smtClean="0"/>
            </a:br>
            <a:r>
              <a:rPr lang="en-US" dirty="0" smtClean="0"/>
              <a:t>2760 20.67776348 18.7884905</a:t>
            </a:r>
            <a:br>
              <a:rPr lang="en-US" dirty="0" smtClean="0"/>
            </a:br>
            <a:r>
              <a:rPr lang="en-US" dirty="0" smtClean="0"/>
              <a:t>2790 20.58390554 18.7884905</a:t>
            </a:r>
            <a:br>
              <a:rPr lang="en-US" dirty="0" smtClean="0"/>
            </a:br>
            <a:r>
              <a:rPr lang="en-US" dirty="0" smtClean="0"/>
              <a:t>2820 20.58390554 18.7884905</a:t>
            </a:r>
            <a:br>
              <a:rPr lang="en-US" dirty="0" smtClean="0"/>
            </a:br>
            <a:r>
              <a:rPr lang="en-US" dirty="0" smtClean="0"/>
              <a:t>2850 20.58390554 18.7884905</a:t>
            </a:r>
            <a:br>
              <a:rPr lang="en-US" dirty="0" smtClean="0"/>
            </a:br>
            <a:r>
              <a:rPr lang="en-US" dirty="0" smtClean="0"/>
              <a:t>2880 20.48981182 18.7884905</a:t>
            </a:r>
            <a:br>
              <a:rPr lang="en-US" dirty="0" smtClean="0"/>
            </a:br>
            <a:r>
              <a:rPr lang="en-US" dirty="0" smtClean="0"/>
              <a:t>2910 20.48981182 18.7884905</a:t>
            </a:r>
            <a:br>
              <a:rPr lang="en-US" dirty="0" smtClean="0"/>
            </a:br>
            <a:r>
              <a:rPr lang="en-US" dirty="0" smtClean="0"/>
              <a:t>2940 23.01614477 18.7884905</a:t>
            </a:r>
            <a:br>
              <a:rPr lang="en-US" dirty="0" smtClean="0"/>
            </a:br>
            <a:r>
              <a:rPr lang="en-US" dirty="0" smtClean="0"/>
              <a:t>2970 26.91882351 18.7884905</a:t>
            </a:r>
            <a:br>
              <a:rPr lang="en-US" dirty="0" smtClean="0"/>
            </a:br>
            <a:r>
              <a:rPr lang="en-US" dirty="0" smtClean="0"/>
              <a:t>3000 30.46162591 18.88351367</a:t>
            </a:r>
            <a:br>
              <a:rPr lang="en-US" dirty="0" smtClean="0"/>
            </a:br>
            <a:r>
              <a:rPr lang="en-US" dirty="0" smtClean="0"/>
              <a:t>3030 33.38923439 18.97847769</a:t>
            </a:r>
            <a:br>
              <a:rPr lang="en-US" dirty="0" smtClean="0"/>
            </a:br>
            <a:r>
              <a:rPr lang="en-US" dirty="0" smtClean="0"/>
              <a:t>3060 35.69427024 19.16803797</a:t>
            </a:r>
            <a:br>
              <a:rPr lang="en-US" dirty="0" smtClean="0"/>
            </a:br>
            <a:r>
              <a:rPr lang="en-US" dirty="0" smtClean="0"/>
              <a:t>3090 37.45253181 19.26283005</a:t>
            </a:r>
            <a:br>
              <a:rPr lang="en-US" dirty="0" smtClean="0"/>
            </a:br>
            <a:r>
              <a:rPr lang="en-US" dirty="0" smtClean="0"/>
              <a:t>3120 38.94147597 19.35756655</a:t>
            </a:r>
            <a:br>
              <a:rPr lang="en-US" dirty="0" smtClean="0"/>
            </a:br>
            <a:r>
              <a:rPr lang="en-US" dirty="0" smtClean="0"/>
              <a:t>3150 40.15017476 19.54668294</a:t>
            </a:r>
            <a:br>
              <a:rPr lang="en-US" dirty="0" smtClean="0"/>
            </a:br>
            <a:r>
              <a:rPr lang="en-US" dirty="0" smtClean="0"/>
              <a:t>3180 40.96563389 19.64125815</a:t>
            </a:r>
            <a:br>
              <a:rPr lang="en-US" dirty="0" smtClean="0"/>
            </a:br>
            <a:r>
              <a:rPr lang="en-US" dirty="0" smtClean="0"/>
              <a:t>3210 41.68594814 19.8302533</a:t>
            </a:r>
            <a:br>
              <a:rPr lang="en-US" dirty="0" smtClean="0"/>
            </a:br>
            <a:r>
              <a:rPr lang="en-US" dirty="0" smtClean="0"/>
              <a:t>3240 42.30889648 19.92448194</a:t>
            </a:r>
            <a:br>
              <a:rPr lang="en-US" dirty="0" smtClean="0"/>
            </a:br>
            <a:r>
              <a:rPr lang="en-US" dirty="0" smtClean="0"/>
              <a:t>3270 42.83197285 20.01885428</a:t>
            </a:r>
            <a:br>
              <a:rPr lang="en-US" dirty="0" smtClean="0"/>
            </a:br>
            <a:r>
              <a:rPr lang="en-US" dirty="0" smtClean="0"/>
              <a:t>3300 43.04212536 20.20745405</a:t>
            </a:r>
            <a:br>
              <a:rPr lang="en-US" dirty="0" smtClean="0"/>
            </a:br>
            <a:r>
              <a:rPr lang="en-US" dirty="0" smtClean="0"/>
              <a:t>3330 41.27350422 20.20745405</a:t>
            </a:r>
            <a:br>
              <a:rPr lang="en-US" dirty="0" smtClean="0"/>
            </a:br>
            <a:r>
              <a:rPr lang="en-US" dirty="0" smtClean="0"/>
              <a:t>3360 38.44257252 20.30149055</a:t>
            </a:r>
            <a:br>
              <a:rPr lang="en-US" dirty="0" smtClean="0"/>
            </a:br>
            <a:r>
              <a:rPr lang="en-US" dirty="0" smtClean="0"/>
              <a:t>3390 35.21059476 20.30149055</a:t>
            </a:r>
            <a:br>
              <a:rPr lang="en-US" dirty="0" smtClean="0"/>
            </a:br>
            <a:r>
              <a:rPr lang="en-US" dirty="0" smtClean="0"/>
              <a:t>3420 32.34487927 20.20745405</a:t>
            </a:r>
            <a:br>
              <a:rPr lang="en-US" dirty="0" smtClean="0"/>
            </a:br>
            <a:r>
              <a:rPr lang="en-US" dirty="0" smtClean="0"/>
              <a:t>3450 31.49517399 20.20745405</a:t>
            </a:r>
            <a:br>
              <a:rPr lang="en-US" dirty="0" smtClean="0"/>
            </a:br>
            <a:r>
              <a:rPr lang="en-US" dirty="0" smtClean="0"/>
              <a:t>3480 30.83691497 20.01885428</a:t>
            </a:r>
            <a:br>
              <a:rPr lang="en-US" dirty="0" smtClean="0"/>
            </a:br>
            <a:r>
              <a:rPr lang="en-US" dirty="0" smtClean="0"/>
              <a:t>3510 30.27410795 19.92448194</a:t>
            </a:r>
            <a:br>
              <a:rPr lang="en-US" dirty="0" smtClean="0"/>
            </a:br>
            <a:r>
              <a:rPr lang="en-US" dirty="0" smtClean="0"/>
              <a:t>3540 29.80629743 19.92448194</a:t>
            </a:r>
            <a:br>
              <a:rPr lang="en-US" dirty="0" smtClean="0"/>
            </a:br>
            <a:r>
              <a:rPr lang="en-US" dirty="0" smtClean="0"/>
              <a:t>3570 29.33908048 19.73578131</a:t>
            </a:r>
            <a:br>
              <a:rPr lang="en-US" dirty="0" smtClean="0"/>
            </a:br>
            <a:r>
              <a:rPr lang="en-US" dirty="0" smtClean="0"/>
              <a:t>3600 28.87255699 19.64125815</a:t>
            </a:r>
            <a:br>
              <a:rPr lang="en-US" dirty="0" smtClean="0"/>
            </a:br>
            <a:r>
              <a:rPr lang="en-US" dirty="0" smtClean="0"/>
              <a:t>3630 28.40663554 19.64125815</a:t>
            </a:r>
            <a:br>
              <a:rPr lang="en-US" dirty="0" smtClean="0"/>
            </a:br>
            <a:r>
              <a:rPr lang="en-US" dirty="0" smtClean="0"/>
              <a:t>3660 27.94141531 19.54668294</a:t>
            </a:r>
            <a:br>
              <a:rPr lang="en-US" dirty="0" smtClean="0"/>
            </a:br>
            <a:r>
              <a:rPr lang="en-US" dirty="0" smtClean="0"/>
              <a:t>3690 27.47642443 19.45205481</a:t>
            </a:r>
            <a:br>
              <a:rPr lang="en-US" dirty="0" smtClean="0"/>
            </a:br>
            <a:r>
              <a:rPr lang="en-US" dirty="0" smtClean="0"/>
              <a:t>3720 27.10471093 19.45205481</a:t>
            </a:r>
            <a:br>
              <a:rPr lang="en-US" dirty="0" smtClean="0"/>
            </a:br>
            <a:r>
              <a:rPr lang="en-US" dirty="0" smtClean="0"/>
              <a:t>3750 26.73316128 19.35756655</a:t>
            </a:r>
            <a:br>
              <a:rPr lang="en-US" dirty="0" smtClean="0"/>
            </a:br>
            <a:r>
              <a:rPr lang="en-US" dirty="0" smtClean="0"/>
              <a:t>3780 26.36172885 19.35756655</a:t>
            </a:r>
            <a:br>
              <a:rPr lang="en-US" dirty="0" smtClean="0"/>
            </a:br>
            <a:r>
              <a:rPr lang="en-US" dirty="0" smtClean="0"/>
              <a:t>3810 25.89748439 19.26283005</a:t>
            </a:r>
            <a:br>
              <a:rPr lang="en-US" dirty="0" smtClean="0"/>
            </a:br>
            <a:r>
              <a:rPr lang="en-US" dirty="0" smtClean="0"/>
              <a:t>3840 25.61902843 19.26283005</a:t>
            </a:r>
            <a:br>
              <a:rPr lang="en-US" dirty="0" smtClean="0"/>
            </a:br>
            <a:r>
              <a:rPr lang="en-US" dirty="0" smtClean="0"/>
              <a:t>3870 25.3403693 19.16803797</a:t>
            </a:r>
            <a:br>
              <a:rPr lang="en-US" dirty="0" smtClean="0"/>
            </a:br>
            <a:r>
              <a:rPr lang="en-US" dirty="0" smtClean="0"/>
              <a:t>3900 25.06186697 19.16803797</a:t>
            </a:r>
            <a:br>
              <a:rPr lang="en-US" dirty="0" smtClean="0"/>
            </a:br>
            <a:r>
              <a:rPr lang="en-US" dirty="0" smtClean="0"/>
              <a:t>3930 24.78331152 19.16803797</a:t>
            </a:r>
            <a:br>
              <a:rPr lang="en-US" dirty="0" smtClean="0"/>
            </a:br>
            <a:r>
              <a:rPr lang="en-US" dirty="0" smtClean="0"/>
              <a:t>3960 24.59744174 19.07318944</a:t>
            </a:r>
            <a:br>
              <a:rPr lang="en-US" dirty="0" smtClean="0"/>
            </a:br>
            <a:r>
              <a:rPr lang="en-US" dirty="0" smtClean="0"/>
              <a:t>3990 24.41172351 19.07318944</a:t>
            </a:r>
            <a:br>
              <a:rPr lang="en-US" dirty="0" smtClean="0"/>
            </a:br>
            <a:r>
              <a:rPr lang="en-US" dirty="0" smtClean="0"/>
              <a:t>4020 24.13277564 19.07318944</a:t>
            </a:r>
            <a:br>
              <a:rPr lang="en-US" dirty="0" smtClean="0"/>
            </a:br>
            <a:r>
              <a:rPr lang="en-US" dirty="0" smtClean="0"/>
              <a:t>4050 23.94693489 18.97847769</a:t>
            </a:r>
            <a:br>
              <a:rPr lang="en-US" dirty="0" smtClean="0"/>
            </a:br>
            <a:r>
              <a:rPr lang="en-US" dirty="0" smtClean="0"/>
              <a:t>4080 23.85389744 18.97847769</a:t>
            </a:r>
            <a:br>
              <a:rPr lang="en-US" dirty="0" smtClean="0"/>
            </a:br>
            <a:r>
              <a:rPr lang="en-US" dirty="0" smtClean="0"/>
              <a:t>4110 23.6679651 18.97847769</a:t>
            </a:r>
            <a:br>
              <a:rPr lang="en-US" dirty="0" smtClean="0"/>
            </a:br>
            <a:r>
              <a:rPr lang="en-US" dirty="0" smtClean="0"/>
              <a:t>4140 23.48177371 18.88351367</a:t>
            </a:r>
            <a:br>
              <a:rPr lang="en-US" dirty="0" smtClean="0"/>
            </a:br>
            <a:r>
              <a:rPr lang="en-US" dirty="0" smtClean="0"/>
              <a:t>4170 23.29569792 18.88351367</a:t>
            </a:r>
            <a:br>
              <a:rPr lang="en-US" dirty="0" smtClean="0"/>
            </a:br>
            <a:r>
              <a:rPr lang="en-US" dirty="0" smtClean="0"/>
              <a:t>4200 23.20253482 18.88351367</a:t>
            </a:r>
            <a:br>
              <a:rPr lang="en-US" dirty="0" smtClean="0"/>
            </a:br>
            <a:r>
              <a:rPr lang="en-US" dirty="0" smtClean="0"/>
              <a:t>4230 23.10935069 18.88351367</a:t>
            </a:r>
            <a:br>
              <a:rPr lang="en-US" dirty="0" smtClean="0"/>
            </a:br>
            <a:r>
              <a:rPr lang="en-US" dirty="0" smtClean="0"/>
              <a:t>4260 22.92310694 18.88351367</a:t>
            </a:r>
            <a:br>
              <a:rPr lang="en-US" dirty="0" smtClean="0"/>
            </a:br>
            <a:r>
              <a:rPr lang="en-US" dirty="0" smtClean="0"/>
              <a:t>4290 22.82985513 18.7884905</a:t>
            </a:r>
            <a:br>
              <a:rPr lang="en-US" dirty="0" smtClean="0"/>
            </a:br>
            <a:r>
              <a:rPr lang="en-US" dirty="0" smtClean="0"/>
              <a:t>4320 22.7365792 18.7884905</a:t>
            </a:r>
            <a:br>
              <a:rPr lang="en-US" dirty="0" smtClean="0"/>
            </a:br>
            <a:r>
              <a:rPr lang="en-US" dirty="0" smtClean="0"/>
              <a:t>4350 22.64327836 18.7884905</a:t>
            </a:r>
            <a:br>
              <a:rPr lang="en-US" dirty="0" smtClean="0"/>
            </a:br>
            <a:r>
              <a:rPr lang="en-US" dirty="0" smtClean="0"/>
              <a:t>4380 22.45678976 18.7884905</a:t>
            </a:r>
            <a:br>
              <a:rPr lang="en-US" dirty="0" smtClean="0"/>
            </a:br>
            <a:r>
              <a:rPr lang="en-US" dirty="0" smtClean="0"/>
              <a:t>4410 22.36340956 18.7884905</a:t>
            </a:r>
            <a:br>
              <a:rPr lang="en-US" dirty="0" smtClean="0"/>
            </a:br>
            <a:r>
              <a:rPr lang="en-US" dirty="0" smtClean="0"/>
              <a:t>4440 22.2700013 18.7884905</a:t>
            </a:r>
            <a:br>
              <a:rPr lang="en-US" dirty="0" smtClean="0"/>
            </a:br>
            <a:r>
              <a:rPr lang="en-US" dirty="0" smtClean="0"/>
              <a:t>4470 22.17656421 18.7884905</a:t>
            </a:r>
            <a:br>
              <a:rPr lang="en-US" dirty="0" smtClean="0"/>
            </a:br>
            <a:r>
              <a:rPr lang="en-US" dirty="0" smtClean="0"/>
              <a:t>4500 22.08328866 18.7884905</a:t>
            </a:r>
            <a:br>
              <a:rPr lang="en-US" dirty="0" smtClean="0"/>
            </a:br>
            <a:r>
              <a:rPr lang="en-US" dirty="0" smtClean="0"/>
              <a:t>4530 21.98979157 18.7884905</a:t>
            </a:r>
            <a:br>
              <a:rPr lang="en-US" dirty="0" smtClean="0"/>
            </a:br>
            <a:r>
              <a:rPr lang="en-US" dirty="0" smtClean="0"/>
              <a:t>4560 21.89626326 18.69340727</a:t>
            </a:r>
            <a:br>
              <a:rPr lang="en-US" dirty="0" smtClean="0"/>
            </a:br>
            <a:r>
              <a:rPr lang="en-US" dirty="0" smtClean="0"/>
              <a:t>4590 21.80270293 18.7884905</a:t>
            </a:r>
            <a:br>
              <a:rPr lang="en-US" dirty="0" smtClean="0"/>
            </a:br>
            <a:r>
              <a:rPr lang="en-US" dirty="0" smtClean="0"/>
              <a:t>4620 21.80270293 18.69340727</a:t>
            </a:r>
            <a:br>
              <a:rPr lang="en-US" dirty="0" smtClean="0"/>
            </a:br>
            <a:r>
              <a:rPr lang="en-US" dirty="0" smtClean="0"/>
              <a:t>4650 21.70930121 18.69340727</a:t>
            </a:r>
            <a:br>
              <a:rPr lang="en-US" dirty="0" smtClean="0"/>
            </a:br>
            <a:r>
              <a:rPr lang="en-US" dirty="0" smtClean="0"/>
              <a:t>4680 21.61567449 18.69340727</a:t>
            </a:r>
            <a:br>
              <a:rPr lang="en-US" dirty="0" smtClean="0"/>
            </a:br>
            <a:r>
              <a:rPr lang="en-US" dirty="0" smtClean="0"/>
              <a:t>4710 21.52201334 18.69340727</a:t>
            </a:r>
            <a:br>
              <a:rPr lang="en-US" dirty="0" smtClean="0"/>
            </a:br>
            <a:r>
              <a:rPr lang="en-US" dirty="0" smtClean="0"/>
              <a:t>4740 21.42831695 18.69340727</a:t>
            </a:r>
            <a:br>
              <a:rPr lang="en-US" dirty="0" smtClean="0"/>
            </a:br>
            <a:r>
              <a:rPr lang="en-US" dirty="0" smtClean="0"/>
              <a:t>4770 21.33477621 18.69340727</a:t>
            </a:r>
            <a:br>
              <a:rPr lang="en-US" dirty="0" smtClean="0"/>
            </a:br>
            <a:r>
              <a:rPr lang="en-US" dirty="0" smtClean="0"/>
              <a:t>4800 21.24100697 18.5984577</a:t>
            </a:r>
            <a:br>
              <a:rPr lang="en-US" dirty="0" smtClean="0"/>
            </a:br>
            <a:r>
              <a:rPr lang="en-US" dirty="0" smtClean="0"/>
              <a:t>4830 21.24100697 18.69340727</a:t>
            </a:r>
            <a:br>
              <a:rPr lang="en-US" dirty="0" smtClean="0"/>
            </a:br>
            <a:r>
              <a:rPr lang="en-US" dirty="0" smtClean="0"/>
              <a:t>4860 21.24100697 18.69340727</a:t>
            </a:r>
            <a:br>
              <a:rPr lang="en-US" dirty="0" smtClean="0"/>
            </a:br>
            <a:r>
              <a:rPr lang="en-US" dirty="0" smtClean="0"/>
              <a:t>4890 21.14720003 18.69340727</a:t>
            </a:r>
            <a:br>
              <a:rPr lang="en-US" dirty="0" smtClean="0"/>
            </a:br>
            <a:r>
              <a:rPr lang="en-US" dirty="0" smtClean="0"/>
              <a:t>4920 21.14720003 18.5984577</a:t>
            </a:r>
            <a:br>
              <a:rPr lang="en-US" dirty="0" smtClean="0"/>
            </a:br>
            <a:r>
              <a:rPr lang="en-US" dirty="0" smtClean="0"/>
              <a:t>4950 22.2700013 18.5984577</a:t>
            </a:r>
            <a:br>
              <a:rPr lang="en-US" dirty="0" smtClean="0"/>
            </a:br>
            <a:r>
              <a:rPr lang="en-US" dirty="0" smtClean="0"/>
              <a:t>4980 26.175947 18.69340727</a:t>
            </a:r>
            <a:br>
              <a:rPr lang="en-US" dirty="0" smtClean="0"/>
            </a:br>
            <a:r>
              <a:rPr lang="en-US" dirty="0" smtClean="0"/>
              <a:t>5010 29.80629743 18.7884905</a:t>
            </a:r>
            <a:br>
              <a:rPr lang="en-US" dirty="0" smtClean="0"/>
            </a:br>
            <a:r>
              <a:rPr lang="en-US" dirty="0" smtClean="0"/>
              <a:t>5040 32.91370442 18.88351367</a:t>
            </a:r>
            <a:br>
              <a:rPr lang="en-US" dirty="0" smtClean="0"/>
            </a:br>
            <a:r>
              <a:rPr lang="en-US" dirty="0" smtClean="0"/>
              <a:t>5070 35.30721473 18.97847769</a:t>
            </a:r>
            <a:br>
              <a:rPr lang="en-US" dirty="0" smtClean="0"/>
            </a:br>
            <a:r>
              <a:rPr lang="en-US" dirty="0" smtClean="0"/>
              <a:t>5100 37.25582303 19.07318944</a:t>
            </a:r>
            <a:br>
              <a:rPr lang="en-US" dirty="0" smtClean="0"/>
            </a:br>
            <a:r>
              <a:rPr lang="en-US" dirty="0" smtClean="0"/>
              <a:t>5130 38.84143835 19.26283005</a:t>
            </a:r>
            <a:br>
              <a:rPr lang="en-US" dirty="0" smtClean="0"/>
            </a:br>
            <a:r>
              <a:rPr lang="en-US" dirty="0" smtClean="0"/>
              <a:t>5160 39.94744848 19.45205481</a:t>
            </a:r>
            <a:br>
              <a:rPr lang="en-US" dirty="0" smtClean="0"/>
            </a:br>
            <a:r>
              <a:rPr lang="en-US" dirty="0" smtClean="0"/>
              <a:t>5190 40.96563389 19.54668294</a:t>
            </a:r>
            <a:br>
              <a:rPr lang="en-US" dirty="0" smtClean="0"/>
            </a:br>
            <a:r>
              <a:rPr lang="en-US" dirty="0" smtClean="0"/>
              <a:t>5220 41.7894553 19.64125815</a:t>
            </a:r>
            <a:br>
              <a:rPr lang="en-US" dirty="0" smtClean="0"/>
            </a:br>
            <a:r>
              <a:rPr lang="en-US" dirty="0" smtClean="0"/>
              <a:t>5250 42.41325893 19.8302533</a:t>
            </a:r>
            <a:br>
              <a:rPr lang="en-US" dirty="0" smtClean="0"/>
            </a:br>
            <a:r>
              <a:rPr lang="en-US" dirty="0" smtClean="0"/>
              <a:t>5280 42.93686535 19.92448194</a:t>
            </a:r>
            <a:br>
              <a:rPr lang="en-US" dirty="0" smtClean="0"/>
            </a:br>
            <a:r>
              <a:rPr lang="en-US" dirty="0" smtClean="0"/>
              <a:t>5310 43.35861766 20.01885428</a:t>
            </a:r>
            <a:br>
              <a:rPr lang="en-US" dirty="0" smtClean="0"/>
            </a:br>
            <a:r>
              <a:rPr lang="en-US" dirty="0" smtClean="0"/>
              <a:t>5340 43.46450059 20.11317803</a:t>
            </a:r>
            <a:br>
              <a:rPr lang="en-US" dirty="0" smtClean="0"/>
            </a:br>
            <a:r>
              <a:rPr lang="en-US" dirty="0" smtClean="0"/>
              <a:t>5370 41.68594814 20.20745405</a:t>
            </a:r>
            <a:br>
              <a:rPr lang="en-US" dirty="0" smtClean="0"/>
            </a:br>
            <a:r>
              <a:rPr lang="en-US" dirty="0" smtClean="0"/>
              <a:t>5400 38.84143835 20.20745405</a:t>
            </a:r>
            <a:br>
              <a:rPr lang="en-US" dirty="0" smtClean="0"/>
            </a:br>
            <a:r>
              <a:rPr lang="en-US" dirty="0" smtClean="0"/>
              <a:t>5430 35.59733917 20.30149055</a:t>
            </a:r>
            <a:br>
              <a:rPr lang="en-US" dirty="0" smtClean="0"/>
            </a:br>
            <a:r>
              <a:rPr lang="en-US" dirty="0" smtClean="0"/>
              <a:t>5460 32.81873163 20.20745405</a:t>
            </a:r>
            <a:br>
              <a:rPr lang="en-US" dirty="0" smtClean="0"/>
            </a:br>
            <a:r>
              <a:rPr lang="en-US" dirty="0" smtClean="0"/>
              <a:t>5490 31.87231846 20.11317803</a:t>
            </a:r>
            <a:br>
              <a:rPr lang="en-US" dirty="0" smtClean="0"/>
            </a:br>
            <a:r>
              <a:rPr lang="en-US" dirty="0" smtClean="0"/>
              <a:t>5520 31.21283678 20.01885428</a:t>
            </a:r>
            <a:br>
              <a:rPr lang="en-US" dirty="0" smtClean="0"/>
            </a:br>
            <a:r>
              <a:rPr lang="en-US" dirty="0" smtClean="0"/>
              <a:t>5550 30.64929031 19.92448194</a:t>
            </a:r>
            <a:br>
              <a:rPr lang="en-US" dirty="0" smtClean="0"/>
            </a:br>
            <a:r>
              <a:rPr lang="en-US" dirty="0" smtClean="0"/>
              <a:t>5580 30.18059362 19.8302533</a:t>
            </a:r>
            <a:br>
              <a:rPr lang="en-US" dirty="0" smtClean="0"/>
            </a:br>
            <a:r>
              <a:rPr lang="en-US" dirty="0" smtClean="0"/>
              <a:t>5610 29.71275591 19.73578131</a:t>
            </a:r>
            <a:br>
              <a:rPr lang="en-US" dirty="0" smtClean="0"/>
            </a:br>
            <a:r>
              <a:rPr lang="en-US" dirty="0" smtClean="0"/>
              <a:t>5640 29.24568504 19.64125815</a:t>
            </a:r>
            <a:br>
              <a:rPr lang="en-US" dirty="0" smtClean="0"/>
            </a:br>
            <a:r>
              <a:rPr lang="en-US" dirty="0" smtClean="0"/>
              <a:t>5670 28.77928932 19.54668294</a:t>
            </a:r>
            <a:br>
              <a:rPr lang="en-US" dirty="0" smtClean="0"/>
            </a:br>
            <a:r>
              <a:rPr lang="en-US" dirty="0" smtClean="0"/>
              <a:t>5700 28.31366786 19.45205481</a:t>
            </a:r>
            <a:br>
              <a:rPr lang="en-US" dirty="0" smtClean="0"/>
            </a:br>
            <a:r>
              <a:rPr lang="en-US" dirty="0" smtClean="0"/>
              <a:t>5730 27.84834839 19.35756655</a:t>
            </a:r>
            <a:br>
              <a:rPr lang="en-US" dirty="0" smtClean="0"/>
            </a:br>
            <a:r>
              <a:rPr lang="en-US" dirty="0" smtClean="0"/>
              <a:t>5760 27.3834306 19.35756655</a:t>
            </a:r>
            <a:br>
              <a:rPr lang="en-US" dirty="0" smtClean="0"/>
            </a:br>
            <a:r>
              <a:rPr lang="en-US" dirty="0" smtClean="0"/>
              <a:t>5790 27.01176246 19.26283005</a:t>
            </a:r>
            <a:br>
              <a:rPr lang="en-US" dirty="0" smtClean="0"/>
            </a:br>
            <a:r>
              <a:rPr lang="en-US" dirty="0" smtClean="0"/>
              <a:t>5820 26.64024651 19.26283005</a:t>
            </a:r>
            <a:br>
              <a:rPr lang="en-US" dirty="0" smtClean="0"/>
            </a:br>
            <a:r>
              <a:rPr lang="en-US" dirty="0" smtClean="0"/>
              <a:t>5850 26.26883608 19.16803797</a:t>
            </a:r>
            <a:br>
              <a:rPr lang="en-US" dirty="0" smtClean="0"/>
            </a:br>
            <a:r>
              <a:rPr lang="en-US" dirty="0" smtClean="0"/>
              <a:t>5880 25.99036686 19.16803797</a:t>
            </a:r>
            <a:br>
              <a:rPr lang="en-US" dirty="0" smtClean="0"/>
            </a:br>
            <a:r>
              <a:rPr lang="en-US" dirty="0" smtClean="0"/>
              <a:t>5910 25.61902843 19.16803797</a:t>
            </a:r>
            <a:br>
              <a:rPr lang="en-US" dirty="0" smtClean="0"/>
            </a:br>
            <a:r>
              <a:rPr lang="en-US" dirty="0" smtClean="0"/>
              <a:t>5940 25.43325838 19.07318944</a:t>
            </a:r>
            <a:br>
              <a:rPr lang="en-US" dirty="0" smtClean="0"/>
            </a:br>
            <a:r>
              <a:rPr lang="en-US" dirty="0" smtClean="0"/>
              <a:t>5970 25.15476932 19.07318944</a:t>
            </a:r>
            <a:br>
              <a:rPr lang="en-US" dirty="0" smtClean="0"/>
            </a:br>
            <a:r>
              <a:rPr lang="en-US" dirty="0" smtClean="0"/>
              <a:t>6000 24.96895871 19.07318944</a:t>
            </a:r>
            <a:br>
              <a:rPr lang="en-US" dirty="0" smtClean="0"/>
            </a:br>
            <a:r>
              <a:rPr lang="en-US" dirty="0" smtClean="0"/>
              <a:t>6030 24.69038107 19.07318944</a:t>
            </a:r>
            <a:br>
              <a:rPr lang="en-US" dirty="0" smtClean="0"/>
            </a:br>
            <a:r>
              <a:rPr lang="en-US" dirty="0" smtClean="0"/>
              <a:t>6060 24.50449276 18.97847769</a:t>
            </a:r>
            <a:br>
              <a:rPr lang="en-US" dirty="0" smtClean="0"/>
            </a:br>
            <a:r>
              <a:rPr lang="en-US" dirty="0" smtClean="0"/>
              <a:t>6090 24.31875303 18.97847769</a:t>
            </a:r>
            <a:br>
              <a:rPr lang="en-US" dirty="0" smtClean="0"/>
            </a:br>
            <a:r>
              <a:rPr lang="en-US" dirty="0" smtClean="0"/>
              <a:t>6120 24.13277564 18.97847769</a:t>
            </a:r>
            <a:br>
              <a:rPr lang="en-US" dirty="0" smtClean="0"/>
            </a:br>
            <a:r>
              <a:rPr lang="en-US" dirty="0" smtClean="0"/>
              <a:t>6150 24.03995744 18.97847769</a:t>
            </a:r>
            <a:br>
              <a:rPr lang="en-US" dirty="0" smtClean="0"/>
            </a:br>
            <a:r>
              <a:rPr lang="en-US" dirty="0" smtClean="0"/>
              <a:t>6180 23.85389744 18.97847769</a:t>
            </a:r>
            <a:br>
              <a:rPr lang="en-US" dirty="0" smtClean="0"/>
            </a:br>
            <a:r>
              <a:rPr lang="en-US" dirty="0" smtClean="0"/>
              <a:t>6210 23.6679651 18.97847769</a:t>
            </a:r>
            <a:br>
              <a:rPr lang="en-US" dirty="0" smtClean="0"/>
            </a:br>
            <a:r>
              <a:rPr lang="en-US" dirty="0" smtClean="0"/>
              <a:t>6240 23.48177371 18.88351367</a:t>
            </a:r>
            <a:br>
              <a:rPr lang="en-US" dirty="0" smtClean="0"/>
            </a:br>
            <a:r>
              <a:rPr lang="en-US" dirty="0" smtClean="0"/>
              <a:t>6270 23.38865031 18.88351367</a:t>
            </a:r>
            <a:br>
              <a:rPr lang="en-US" dirty="0" smtClean="0"/>
            </a:br>
            <a:r>
              <a:rPr lang="en-US" dirty="0" smtClean="0"/>
              <a:t>6300 23.29569792 18.88351367</a:t>
            </a:r>
            <a:br>
              <a:rPr lang="en-US" dirty="0" smtClean="0"/>
            </a:br>
            <a:r>
              <a:rPr lang="en-US" dirty="0" smtClean="0"/>
              <a:t>6330 23.20253482 18.88351367</a:t>
            </a:r>
            <a:br>
              <a:rPr lang="en-US" dirty="0" smtClean="0"/>
            </a:br>
            <a:r>
              <a:rPr lang="en-US" dirty="0" smtClean="0"/>
              <a:t>6360 23.10935069 18.7884905</a:t>
            </a:r>
            <a:br>
              <a:rPr lang="en-US" dirty="0" smtClean="0"/>
            </a:br>
            <a:r>
              <a:rPr lang="en-US" dirty="0" smtClean="0"/>
              <a:t>6390 22.92310694 18.7884905</a:t>
            </a:r>
            <a:br>
              <a:rPr lang="en-US" dirty="0" smtClean="0"/>
            </a:br>
            <a:r>
              <a:rPr lang="en-US" dirty="0" smtClean="0"/>
              <a:t>6420 22.82985513 18.7884905</a:t>
            </a:r>
            <a:br>
              <a:rPr lang="en-US" dirty="0" smtClean="0"/>
            </a:br>
            <a:r>
              <a:rPr lang="en-US" dirty="0" smtClean="0"/>
              <a:t>6450 22.7365792 18.7884905</a:t>
            </a:r>
            <a:br>
              <a:rPr lang="en-US" dirty="0" smtClean="0"/>
            </a:br>
            <a:r>
              <a:rPr lang="en-US" dirty="0" smtClean="0"/>
              <a:t>6480 22.64327836 18.69340727</a:t>
            </a:r>
            <a:br>
              <a:rPr lang="en-US" dirty="0" smtClean="0"/>
            </a:br>
            <a:r>
              <a:rPr lang="en-US" dirty="0" smtClean="0"/>
              <a:t>6510 22.54995183 18.69340727</a:t>
            </a:r>
            <a:br>
              <a:rPr lang="en-US" dirty="0" smtClean="0"/>
            </a:br>
            <a:r>
              <a:rPr lang="en-US" dirty="0" smtClean="0"/>
              <a:t>6540 22.45678976 18.69340727</a:t>
            </a:r>
            <a:br>
              <a:rPr lang="en-US" dirty="0" smtClean="0"/>
            </a:br>
            <a:r>
              <a:rPr lang="en-US" dirty="0" smtClean="0"/>
              <a:t>6570 22.36340956 18.69340727</a:t>
            </a:r>
            <a:br>
              <a:rPr lang="en-US" dirty="0" smtClean="0"/>
            </a:br>
            <a:r>
              <a:rPr lang="en-US" dirty="0" smtClean="0"/>
              <a:t>6600 22.2700013 18.69340727</a:t>
            </a:r>
            <a:br>
              <a:rPr lang="en-US" dirty="0" smtClean="0"/>
            </a:br>
            <a:r>
              <a:rPr lang="en-US" dirty="0" smtClean="0"/>
              <a:t>6630 22.17656421 18.69340727</a:t>
            </a:r>
            <a:br>
              <a:rPr lang="en-US" dirty="0" smtClean="0"/>
            </a:br>
            <a:r>
              <a:rPr lang="en-US" dirty="0" smtClean="0"/>
              <a:t>6660 22.08328866 18.5984577</a:t>
            </a:r>
            <a:br>
              <a:rPr lang="en-US" dirty="0" smtClean="0"/>
            </a:br>
            <a:r>
              <a:rPr lang="en-US" dirty="0" smtClean="0"/>
              <a:t>6690 21.98979157 18.69340727</a:t>
            </a:r>
            <a:br>
              <a:rPr lang="en-US" dirty="0" smtClean="0"/>
            </a:br>
            <a:r>
              <a:rPr lang="en-US" dirty="0" smtClean="0"/>
              <a:t>6720 21.89626326 18.5984577</a:t>
            </a:r>
            <a:br>
              <a:rPr lang="en-US" dirty="0" smtClean="0"/>
            </a:br>
            <a:r>
              <a:rPr lang="en-US" dirty="0" smtClean="0"/>
              <a:t>6750 21.89626326 18.5984577</a:t>
            </a:r>
            <a:br>
              <a:rPr lang="en-US" dirty="0" smtClean="0"/>
            </a:br>
            <a:r>
              <a:rPr lang="en-US" dirty="0" smtClean="0"/>
              <a:t>6780 21.80270293 18.5984577</a:t>
            </a:r>
            <a:br>
              <a:rPr lang="en-US" dirty="0" smtClean="0"/>
            </a:br>
            <a:r>
              <a:rPr lang="en-US" dirty="0" smtClean="0"/>
              <a:t>6810 21.70930121 18.5984577</a:t>
            </a:r>
            <a:br>
              <a:rPr lang="en-US" dirty="0" smtClean="0"/>
            </a:br>
            <a:r>
              <a:rPr lang="en-US" dirty="0" smtClean="0"/>
              <a:t>6840 21.61567449 18.5984577</a:t>
            </a:r>
            <a:br>
              <a:rPr lang="en-US" dirty="0" smtClean="0"/>
            </a:br>
            <a:r>
              <a:rPr lang="en-US" dirty="0" smtClean="0"/>
              <a:t>6870 24.13277564 18.5984577</a:t>
            </a:r>
            <a:br>
              <a:rPr lang="en-US" dirty="0" smtClean="0"/>
            </a:br>
            <a:r>
              <a:rPr lang="en-US" dirty="0" smtClean="0"/>
              <a:t>6900 27.94141531 18.5984577</a:t>
            </a:r>
            <a:br>
              <a:rPr lang="en-US" dirty="0" smtClean="0"/>
            </a:br>
            <a:r>
              <a:rPr lang="en-US" dirty="0" smtClean="0"/>
              <a:t>6930 31.30696984 18.7884905</a:t>
            </a:r>
            <a:br>
              <a:rPr lang="en-US" dirty="0" smtClean="0"/>
            </a:br>
            <a:r>
              <a:rPr lang="en-US" dirty="0" smtClean="0"/>
              <a:t>6960 34.05741067 18.88351367</a:t>
            </a:r>
            <a:br>
              <a:rPr lang="en-US" dirty="0" smtClean="0"/>
            </a:br>
            <a:r>
              <a:rPr lang="en-US" dirty="0" smtClean="0"/>
              <a:t>6990 36.37467506 18.97847769</a:t>
            </a:r>
            <a:br>
              <a:rPr lang="en-US" dirty="0" smtClean="0"/>
            </a:br>
            <a:r>
              <a:rPr lang="en-US" dirty="0" smtClean="0"/>
              <a:t>7020 38.04538834 19.16803797</a:t>
            </a:r>
            <a:br>
              <a:rPr lang="en-US" dirty="0" smtClean="0"/>
            </a:br>
            <a:r>
              <a:rPr lang="en-US" dirty="0" smtClean="0"/>
              <a:t>7050 39.44312887 19.26283005</a:t>
            </a:r>
            <a:br>
              <a:rPr lang="en-US" dirty="0" smtClean="0"/>
            </a:br>
            <a:r>
              <a:rPr lang="en-US" dirty="0" smtClean="0"/>
              <a:t>7080 40.55689377 19.35756655</a:t>
            </a:r>
            <a:br>
              <a:rPr lang="en-US" dirty="0" smtClean="0"/>
            </a:br>
            <a:r>
              <a:rPr lang="en-US" dirty="0" smtClean="0"/>
              <a:t>7110 41.47955933 19.54668294</a:t>
            </a:r>
            <a:br>
              <a:rPr lang="en-US" dirty="0" smtClean="0"/>
            </a:br>
            <a:r>
              <a:rPr lang="en-US" dirty="0" smtClean="0"/>
              <a:t>7140 42.20467954 19.64125815</a:t>
            </a:r>
            <a:br>
              <a:rPr lang="en-US" dirty="0" smtClean="0"/>
            </a:br>
            <a:r>
              <a:rPr lang="en-US" dirty="0" smtClean="0"/>
              <a:t>7170 42.72701675 19.8302533</a:t>
            </a:r>
            <a:br>
              <a:rPr lang="en-US" dirty="0" smtClean="0"/>
            </a:br>
            <a:r>
              <a:rPr lang="en-US" dirty="0" smtClean="0"/>
              <a:t>7200 43.25310846 19.92448194</a:t>
            </a:r>
            <a:br>
              <a:rPr lang="en-US" dirty="0" smtClean="0"/>
            </a:br>
            <a:r>
              <a:rPr lang="en-US" dirty="0" smtClean="0"/>
              <a:t>7230 43.67674454 20.01885428</a:t>
            </a:r>
            <a:br>
              <a:rPr lang="en-US" dirty="0" smtClean="0"/>
            </a:br>
            <a:r>
              <a:rPr lang="en-US" dirty="0" smtClean="0"/>
              <a:t>7260 43.67674454 20.11317803</a:t>
            </a:r>
            <a:br>
              <a:rPr lang="en-US" dirty="0" smtClean="0"/>
            </a:br>
            <a:r>
              <a:rPr lang="en-US" dirty="0" smtClean="0"/>
              <a:t>7290 41.89310217 20.20745405</a:t>
            </a:r>
            <a:br>
              <a:rPr lang="en-US" dirty="0" smtClean="0"/>
            </a:br>
            <a:r>
              <a:rPr lang="en-US" dirty="0" smtClean="0"/>
              <a:t>7320 38.94147597 20.20745405</a:t>
            </a:r>
            <a:br>
              <a:rPr lang="en-US" dirty="0" smtClean="0"/>
            </a:br>
            <a:r>
              <a:rPr lang="en-US" dirty="0" smtClean="0"/>
              <a:t>7350 35.79108278 20.20745405</a:t>
            </a:r>
            <a:br>
              <a:rPr lang="en-US" dirty="0" smtClean="0"/>
            </a:br>
            <a:r>
              <a:rPr lang="en-US" dirty="0" smtClean="0"/>
              <a:t>7380 33.00853917 20.20745405</a:t>
            </a:r>
            <a:br>
              <a:rPr lang="en-US" dirty="0" smtClean="0"/>
            </a:br>
            <a:r>
              <a:rPr lang="en-US" dirty="0" smtClean="0"/>
              <a:t>7410 32.06127126 20.11317803</a:t>
            </a:r>
            <a:br>
              <a:rPr lang="en-US" dirty="0" smtClean="0"/>
            </a:br>
            <a:r>
              <a:rPr lang="en-US" dirty="0" smtClean="0"/>
              <a:t>7440 31.40114624 20.01885428</a:t>
            </a:r>
            <a:br>
              <a:rPr lang="en-US" dirty="0" smtClean="0"/>
            </a:br>
            <a:r>
              <a:rPr lang="en-US" dirty="0" smtClean="0"/>
              <a:t>7470 30.83691497 19.92448194</a:t>
            </a:r>
            <a:br>
              <a:rPr lang="en-US" dirty="0" smtClean="0"/>
            </a:br>
            <a:r>
              <a:rPr lang="en-US" dirty="0" smtClean="0"/>
              <a:t>7500 30.367849 19.8302533</a:t>
            </a:r>
            <a:br>
              <a:rPr lang="en-US" dirty="0" smtClean="0"/>
            </a:br>
            <a:r>
              <a:rPr lang="en-US" dirty="0" smtClean="0"/>
              <a:t>7530 29.89967899 19.64125815</a:t>
            </a:r>
            <a:br>
              <a:rPr lang="en-US" dirty="0" smtClean="0"/>
            </a:br>
            <a:r>
              <a:rPr lang="en-US" dirty="0" smtClean="0"/>
              <a:t>7560 29.43250368 19.64125815</a:t>
            </a:r>
            <a:br>
              <a:rPr lang="en-US" dirty="0" smtClean="0"/>
            </a:br>
            <a:r>
              <a:rPr lang="en-US" dirty="0" smtClean="0"/>
              <a:t>7590 28.96584877 19.54668294</a:t>
            </a:r>
            <a:br>
              <a:rPr lang="en-US" dirty="0" smtClean="0"/>
            </a:br>
            <a:r>
              <a:rPr lang="en-US" dirty="0" smtClean="0"/>
              <a:t>7620 28.49981416 19.45205481</a:t>
            </a:r>
            <a:br>
              <a:rPr lang="en-US" dirty="0" smtClean="0"/>
            </a:br>
            <a:r>
              <a:rPr lang="en-US" dirty="0" smtClean="0"/>
              <a:t>7650 28.03430866 19.35756655</a:t>
            </a:r>
            <a:br>
              <a:rPr lang="en-US" dirty="0" smtClean="0"/>
            </a:br>
            <a:r>
              <a:rPr lang="en-US" dirty="0" smtClean="0"/>
              <a:t>7680 27.66226207 19.35756655</a:t>
            </a:r>
            <a:br>
              <a:rPr lang="en-US" dirty="0" smtClean="0"/>
            </a:br>
            <a:r>
              <a:rPr lang="en-US" dirty="0" smtClean="0"/>
              <a:t>7710 27.29044922 19.26283005</a:t>
            </a:r>
            <a:br>
              <a:rPr lang="en-US" dirty="0" smtClean="0"/>
            </a:br>
            <a:r>
              <a:rPr lang="en-US" dirty="0" smtClean="0"/>
              <a:t>7740 26.91882351 19.16803797</a:t>
            </a:r>
            <a:br>
              <a:rPr lang="en-US" dirty="0" smtClean="0"/>
            </a:br>
            <a:r>
              <a:rPr lang="en-US" dirty="0" smtClean="0"/>
              <a:t>7770 26.64024651 19.16803797</a:t>
            </a:r>
            <a:br>
              <a:rPr lang="en-US" dirty="0" smtClean="0"/>
            </a:br>
            <a:r>
              <a:rPr lang="en-US" dirty="0" smtClean="0"/>
              <a:t>7800 26.26883608 19.16803797</a:t>
            </a:r>
            <a:br>
              <a:rPr lang="en-US" dirty="0" smtClean="0"/>
            </a:br>
            <a:r>
              <a:rPr lang="en-US" dirty="0" smtClean="0"/>
              <a:t>7830 25.99036686 19.16803797</a:t>
            </a:r>
            <a:br>
              <a:rPr lang="en-US" dirty="0" smtClean="0"/>
            </a:br>
            <a:r>
              <a:rPr lang="en-US" dirty="0" smtClean="0"/>
              <a:t>7860 25.61902843 19.07318944</a:t>
            </a:r>
            <a:br>
              <a:rPr lang="en-US" dirty="0" smtClean="0"/>
            </a:br>
            <a:r>
              <a:rPr lang="en-US" dirty="0" smtClean="0"/>
              <a:t>7890 25.43325838 19.07318944</a:t>
            </a:r>
            <a:br>
              <a:rPr lang="en-US" dirty="0" smtClean="0"/>
            </a:br>
            <a:r>
              <a:rPr lang="en-US" dirty="0" smtClean="0"/>
              <a:t>7920 25.24766651 18.97847769</a:t>
            </a:r>
            <a:br>
              <a:rPr lang="en-US" dirty="0" smtClean="0"/>
            </a:br>
            <a:r>
              <a:rPr lang="en-US" dirty="0" smtClean="0"/>
              <a:t>7950 25.06186697 18.97847769</a:t>
            </a:r>
            <a:br>
              <a:rPr lang="en-US" dirty="0" smtClean="0"/>
            </a:br>
            <a:r>
              <a:rPr lang="en-US" dirty="0" smtClean="0"/>
              <a:t>7980 24.78331152 18.97847769</a:t>
            </a:r>
            <a:br>
              <a:rPr lang="en-US" dirty="0" smtClean="0"/>
            </a:br>
            <a:r>
              <a:rPr lang="en-US" dirty="0" smtClean="0"/>
              <a:t>8010 24.59744174 18.97847769</a:t>
            </a:r>
            <a:br>
              <a:rPr lang="en-US" dirty="0" smtClean="0"/>
            </a:br>
            <a:r>
              <a:rPr lang="en-US" dirty="0" smtClean="0"/>
              <a:t>8040 24.41172351 18.97847769</a:t>
            </a:r>
            <a:br>
              <a:rPr lang="en-US" dirty="0" smtClean="0"/>
            </a:br>
            <a:r>
              <a:rPr lang="en-US" dirty="0" smtClean="0"/>
              <a:t>8070 24.22577066 18.88351367</a:t>
            </a:r>
            <a:br>
              <a:rPr lang="en-US" dirty="0" smtClean="0"/>
            </a:br>
            <a:r>
              <a:rPr lang="en-US" dirty="0" smtClean="0"/>
              <a:t>8100 24.13277564 18.88351367</a:t>
            </a:r>
            <a:br>
              <a:rPr lang="en-US" dirty="0" smtClean="0"/>
            </a:br>
            <a:r>
              <a:rPr lang="en-US" dirty="0" smtClean="0"/>
              <a:t>8130 23.94693489 18.88351367</a:t>
            </a:r>
            <a:br>
              <a:rPr lang="en-US" dirty="0" smtClean="0"/>
            </a:br>
            <a:r>
              <a:rPr lang="en-US" dirty="0" smtClean="0"/>
              <a:t>8160 23.85389744 18.7884905</a:t>
            </a:r>
            <a:br>
              <a:rPr lang="en-US" dirty="0" smtClean="0"/>
            </a:br>
            <a:r>
              <a:rPr lang="en-US" dirty="0" smtClean="0"/>
              <a:t>8190 23.6679651 18.7884905</a:t>
            </a:r>
            <a:br>
              <a:rPr lang="en-US" dirty="0" smtClean="0"/>
            </a:br>
            <a:r>
              <a:rPr lang="en-US" dirty="0" smtClean="0"/>
              <a:t>8220 23.6679651 18.7884905</a:t>
            </a:r>
            <a:br>
              <a:rPr lang="en-US" dirty="0" smtClean="0"/>
            </a:br>
            <a:r>
              <a:rPr lang="en-US" dirty="0" smtClean="0"/>
              <a:t>8250 23.48177371 18.7884905</a:t>
            </a:r>
            <a:br>
              <a:rPr lang="en-US" dirty="0" smtClean="0"/>
            </a:br>
            <a:r>
              <a:rPr lang="en-US" dirty="0" smtClean="0"/>
              <a:t>8280 23.38865031 18.7884905</a:t>
            </a:r>
            <a:br>
              <a:rPr lang="en-US" dirty="0" smtClean="0"/>
            </a:br>
            <a:r>
              <a:rPr lang="en-US" dirty="0" smtClean="0"/>
              <a:t>8310 23.29569792 18.7884905</a:t>
            </a:r>
            <a:br>
              <a:rPr lang="en-US" dirty="0" smtClean="0"/>
            </a:br>
            <a:r>
              <a:rPr lang="en-US" dirty="0" smtClean="0"/>
              <a:t>8340 23.20253482 18.69340727</a:t>
            </a:r>
            <a:br>
              <a:rPr lang="en-US" dirty="0" smtClean="0"/>
            </a:br>
            <a:r>
              <a:rPr lang="en-US" dirty="0" smtClean="0"/>
              <a:t>8370 23.10935069 18.7884905</a:t>
            </a:r>
            <a:br>
              <a:rPr lang="en-US" dirty="0" smtClean="0"/>
            </a:br>
            <a:r>
              <a:rPr lang="en-US" dirty="0" smtClean="0"/>
              <a:t>8400 22.92310694 18.69340727</a:t>
            </a:r>
            <a:br>
              <a:rPr lang="en-US" dirty="0" smtClean="0"/>
            </a:br>
            <a:r>
              <a:rPr lang="en-US" dirty="0" smtClean="0"/>
              <a:t>8430 22.92310694 18.7884905</a:t>
            </a:r>
            <a:br>
              <a:rPr lang="en-US" dirty="0" smtClean="0"/>
            </a:br>
            <a:r>
              <a:rPr lang="en-US" dirty="0" smtClean="0"/>
              <a:t>8460 22.7365792 18.7884905</a:t>
            </a:r>
            <a:br>
              <a:rPr lang="en-US" dirty="0" smtClean="0"/>
            </a:br>
            <a:r>
              <a:rPr lang="en-US" dirty="0" smtClean="0"/>
              <a:t>8490 22.64327836 18.7884905</a:t>
            </a:r>
            <a:br>
              <a:rPr lang="en-US" dirty="0" smtClean="0"/>
            </a:br>
            <a:r>
              <a:rPr lang="en-US" dirty="0" smtClean="0"/>
              <a:t>8520 22.54995183 18.7884905</a:t>
            </a:r>
            <a:br>
              <a:rPr lang="en-US" dirty="0" smtClean="0"/>
            </a:br>
            <a:r>
              <a:rPr lang="en-US" dirty="0" smtClean="0"/>
              <a:t>8550 22.54995183 18.69340727</a:t>
            </a:r>
            <a:br>
              <a:rPr lang="en-US" dirty="0" smtClean="0"/>
            </a:br>
            <a:r>
              <a:rPr lang="en-US" dirty="0" smtClean="0"/>
              <a:t>8580 22.45678976 18.69340727</a:t>
            </a:r>
            <a:br>
              <a:rPr lang="en-US" dirty="0" smtClean="0"/>
            </a:br>
            <a:r>
              <a:rPr lang="en-US" dirty="0" smtClean="0"/>
              <a:t>8610 22.36340956 18.69340727</a:t>
            </a:r>
            <a:br>
              <a:rPr lang="en-US" dirty="0" smtClean="0"/>
            </a:br>
            <a:r>
              <a:rPr lang="en-US" dirty="0" smtClean="0"/>
              <a:t>8640 22.2700013 18.7884905</a:t>
            </a:r>
            <a:br>
              <a:rPr lang="en-US" dirty="0" smtClean="0"/>
            </a:br>
            <a:r>
              <a:rPr lang="en-US" dirty="0" smtClean="0"/>
              <a:t>8670 22.17656421 18.69340727</a:t>
            </a:r>
            <a:br>
              <a:rPr lang="en-US" dirty="0" smtClean="0"/>
            </a:br>
            <a:r>
              <a:rPr lang="en-US" dirty="0" smtClean="0"/>
              <a:t>8700 22.2700013 18.69340727</a:t>
            </a:r>
            <a:br>
              <a:rPr lang="en-US" dirty="0" smtClean="0"/>
            </a:br>
            <a:r>
              <a:rPr lang="en-US" dirty="0" smtClean="0"/>
              <a:t>8730 25.89748439 18.69340727</a:t>
            </a:r>
            <a:br>
              <a:rPr lang="en-US" dirty="0" smtClean="0"/>
            </a:br>
            <a:r>
              <a:rPr lang="en-US" dirty="0" smtClean="0"/>
              <a:t>8760 29.61924509 18.69340727</a:t>
            </a:r>
            <a:br>
              <a:rPr lang="en-US" dirty="0" smtClean="0"/>
            </a:br>
            <a:r>
              <a:rPr lang="en-US" dirty="0" smtClean="0"/>
              <a:t>8790 32.7238144 18.7884905</a:t>
            </a:r>
            <a:br>
              <a:rPr lang="en-US" dirty="0" smtClean="0"/>
            </a:br>
            <a:r>
              <a:rPr lang="en-US" dirty="0" smtClean="0"/>
              <a:t>8820 35.21059476 18.97847769</a:t>
            </a:r>
            <a:br>
              <a:rPr lang="en-US" dirty="0" smtClean="0"/>
            </a:br>
            <a:r>
              <a:rPr lang="en-US" dirty="0" smtClean="0"/>
              <a:t>8850 37.25582303 19.07318944</a:t>
            </a:r>
            <a:br>
              <a:rPr lang="en-US" dirty="0" smtClean="0"/>
            </a:br>
            <a:r>
              <a:rPr lang="en-US" dirty="0" smtClean="0"/>
              <a:t>8880 38.84143835 19.26283005</a:t>
            </a:r>
            <a:br>
              <a:rPr lang="en-US" dirty="0" smtClean="0"/>
            </a:br>
            <a:r>
              <a:rPr lang="en-US" dirty="0" smtClean="0"/>
              <a:t>8910 40.04875103 19.45205481</a:t>
            </a:r>
            <a:br>
              <a:rPr lang="en-US" dirty="0" smtClean="0"/>
            </a:br>
            <a:r>
              <a:rPr lang="en-US" dirty="0" smtClean="0"/>
              <a:t>8940 40.96563389 19.54668294</a:t>
            </a:r>
            <a:br>
              <a:rPr lang="en-US" dirty="0" smtClean="0"/>
            </a:br>
            <a:r>
              <a:rPr lang="en-US" dirty="0" smtClean="0"/>
              <a:t>8970 41.89310217 19.64125815</a:t>
            </a:r>
            <a:br>
              <a:rPr lang="en-US" dirty="0" smtClean="0"/>
            </a:br>
            <a:r>
              <a:rPr lang="en-US" dirty="0" smtClean="0"/>
              <a:t>9000 42.5175542 19.8302533</a:t>
            </a:r>
            <a:br>
              <a:rPr lang="en-US" dirty="0" smtClean="0"/>
            </a:br>
            <a:r>
              <a:rPr lang="en-US" dirty="0" smtClean="0"/>
              <a:t>9030 43.04212536 19.92448194</a:t>
            </a:r>
            <a:br>
              <a:rPr lang="en-US" dirty="0" smtClean="0"/>
            </a:br>
            <a:r>
              <a:rPr lang="en-US" dirty="0" smtClean="0"/>
              <a:t>9060 43.57054246 19.92448194</a:t>
            </a:r>
            <a:br>
              <a:rPr lang="en-US" dirty="0" smtClean="0"/>
            </a:br>
            <a:r>
              <a:rPr lang="en-US" dirty="0" smtClean="0"/>
              <a:t>9090 43.88941643 20.11317803</a:t>
            </a:r>
            <a:br>
              <a:rPr lang="en-US" dirty="0" smtClean="0"/>
            </a:br>
            <a:r>
              <a:rPr lang="en-US" dirty="0" smtClean="0"/>
              <a:t>9120 43.67674454 20.20745405</a:t>
            </a:r>
            <a:br>
              <a:rPr lang="en-US" dirty="0" smtClean="0"/>
            </a:br>
            <a:r>
              <a:rPr lang="en-US" dirty="0" smtClean="0"/>
              <a:t>9150 41.68594814 20.30149055</a:t>
            </a:r>
            <a:br>
              <a:rPr lang="en-US" dirty="0" smtClean="0"/>
            </a:br>
            <a:r>
              <a:rPr lang="en-US" dirty="0" smtClean="0"/>
              <a:t>9180 38.64168938 20.30149055</a:t>
            </a:r>
            <a:br>
              <a:rPr lang="en-US" dirty="0" smtClean="0"/>
            </a:br>
            <a:r>
              <a:rPr lang="en-US" dirty="0" smtClean="0"/>
              <a:t>9210 35.40371343 20.30149055</a:t>
            </a:r>
            <a:br>
              <a:rPr lang="en-US" dirty="0" smtClean="0"/>
            </a:br>
            <a:r>
              <a:rPr lang="en-US" dirty="0" smtClean="0"/>
              <a:t>9240 33.00853917 20.30149055</a:t>
            </a:r>
            <a:br>
              <a:rPr lang="en-US" dirty="0" smtClean="0"/>
            </a:br>
            <a:r>
              <a:rPr lang="en-US" dirty="0" smtClean="0"/>
              <a:t>9270 32.15582138 20.20745405</a:t>
            </a:r>
            <a:br>
              <a:rPr lang="en-US" dirty="0" smtClean="0"/>
            </a:br>
            <a:r>
              <a:rPr lang="en-US" dirty="0" smtClean="0"/>
              <a:t>9300 31.40114624 20.01885428</a:t>
            </a:r>
            <a:br>
              <a:rPr lang="en-US" dirty="0" smtClean="0"/>
            </a:br>
            <a:r>
              <a:rPr lang="en-US" dirty="0" smtClean="0"/>
              <a:t>9330 30.93088228 19.92448194</a:t>
            </a:r>
            <a:br>
              <a:rPr lang="en-US" dirty="0" smtClean="0"/>
            </a:br>
            <a:r>
              <a:rPr lang="en-US" dirty="0" smtClean="0"/>
              <a:t>9360 30.367849 19.8302533</a:t>
            </a:r>
            <a:br>
              <a:rPr lang="en-US" dirty="0" smtClean="0"/>
            </a:br>
            <a:r>
              <a:rPr lang="en-US" dirty="0" smtClean="0"/>
              <a:t>9390 29.99328405 19.73578131</a:t>
            </a:r>
            <a:br>
              <a:rPr lang="en-US" dirty="0" smtClean="0"/>
            </a:br>
            <a:r>
              <a:rPr lang="en-US" dirty="0" smtClean="0"/>
              <a:t>9420 29.52576423 19.64125815</a:t>
            </a:r>
            <a:br>
              <a:rPr lang="en-US" dirty="0" smtClean="0"/>
            </a:br>
            <a:r>
              <a:rPr lang="en-US" dirty="0" smtClean="0"/>
              <a:t>9450 29.15231663 19.54668294</a:t>
            </a:r>
            <a:br>
              <a:rPr lang="en-US" dirty="0" smtClean="0"/>
            </a:br>
            <a:r>
              <a:rPr lang="en-US" dirty="0" smtClean="0"/>
              <a:t>9480 28.68623567 19.45205481</a:t>
            </a:r>
            <a:br>
              <a:rPr lang="en-US" dirty="0" smtClean="0"/>
            </a:br>
            <a:r>
              <a:rPr lang="en-US" dirty="0" smtClean="0"/>
              <a:t>9510 28.31366786 19.45205481</a:t>
            </a:r>
            <a:br>
              <a:rPr lang="en-US" dirty="0" smtClean="0"/>
            </a:br>
            <a:r>
              <a:rPr lang="en-US" dirty="0" smtClean="0"/>
              <a:t>9540 27.94141531 19.35756655</a:t>
            </a:r>
            <a:br>
              <a:rPr lang="en-US" dirty="0" smtClean="0"/>
            </a:br>
            <a:r>
              <a:rPr lang="en-US" dirty="0" smtClean="0"/>
              <a:t>9570 27.66226207 19.35756655</a:t>
            </a:r>
            <a:br>
              <a:rPr lang="en-US" dirty="0" smtClean="0"/>
            </a:br>
            <a:r>
              <a:rPr lang="en-US" dirty="0" smtClean="0"/>
              <a:t>9600 27.29044922 19.26283005</a:t>
            </a:r>
            <a:br>
              <a:rPr lang="en-US" dirty="0" smtClean="0"/>
            </a:br>
            <a:r>
              <a:rPr lang="en-US" dirty="0" smtClean="0"/>
              <a:t>9630 26.91882351 19.26283005</a:t>
            </a:r>
            <a:br>
              <a:rPr lang="en-US" dirty="0" smtClean="0"/>
            </a:br>
            <a:r>
              <a:rPr lang="en-US" dirty="0" smtClean="0"/>
              <a:t>9660 26.64024651 19.16803797</a:t>
            </a:r>
            <a:br>
              <a:rPr lang="en-US" dirty="0" smtClean="0"/>
            </a:br>
            <a:r>
              <a:rPr lang="en-US" dirty="0" smtClean="0"/>
              <a:t>9690 26.36172885 19.16803797</a:t>
            </a:r>
            <a:br>
              <a:rPr lang="en-US" dirty="0" smtClean="0"/>
            </a:br>
            <a:r>
              <a:rPr lang="en-US" dirty="0" smtClean="0"/>
              <a:t>9720 26.08306085 19.07318944</a:t>
            </a:r>
            <a:br>
              <a:rPr lang="en-US" dirty="0" smtClean="0"/>
            </a:br>
            <a:r>
              <a:rPr lang="en-US" dirty="0" smtClean="0"/>
              <a:t>9750 25.89748439 19.07318944</a:t>
            </a:r>
            <a:br>
              <a:rPr lang="en-US" dirty="0" smtClean="0"/>
            </a:br>
            <a:r>
              <a:rPr lang="en-US" dirty="0" smtClean="0"/>
              <a:t>9780 25.61902843 19.07318944</a:t>
            </a:r>
            <a:br>
              <a:rPr lang="en-US" dirty="0" smtClean="0"/>
            </a:br>
            <a:r>
              <a:rPr lang="en-US" dirty="0" smtClean="0"/>
              <a:t>9810 25.43325838 19.07318944</a:t>
            </a:r>
            <a:br>
              <a:rPr lang="en-US" dirty="0" smtClean="0"/>
            </a:br>
            <a:r>
              <a:rPr lang="en-US" dirty="0" smtClean="0"/>
              <a:t>9840 25.15476932 19.07318944</a:t>
            </a:r>
            <a:br>
              <a:rPr lang="en-US" dirty="0" smtClean="0"/>
            </a:br>
            <a:r>
              <a:rPr lang="en-US" dirty="0" smtClean="0"/>
              <a:t>9870 24.96895871 18.97847769</a:t>
            </a:r>
            <a:br>
              <a:rPr lang="en-US" dirty="0" smtClean="0"/>
            </a:br>
            <a:r>
              <a:rPr lang="en-US" dirty="0" smtClean="0"/>
              <a:t>9900 24.8760438 18.97847769</a:t>
            </a:r>
            <a:br>
              <a:rPr lang="en-US" dirty="0" smtClean="0"/>
            </a:br>
            <a:r>
              <a:rPr lang="en-US" dirty="0" smtClean="0"/>
              <a:t>9930 24.69038107 18.97847769</a:t>
            </a:r>
            <a:br>
              <a:rPr lang="en-US" dirty="0" smtClean="0"/>
            </a:br>
            <a:r>
              <a:rPr lang="en-US" dirty="0" smtClean="0"/>
              <a:t>9960 24.50449276 18.97847769</a:t>
            </a:r>
            <a:br>
              <a:rPr lang="en-US" dirty="0" smtClean="0"/>
            </a:br>
            <a:r>
              <a:rPr lang="en-US" dirty="0" smtClean="0"/>
              <a:t>9990 24.41172351 18.97847769</a:t>
            </a:r>
            <a:br>
              <a:rPr lang="en-US" dirty="0" smtClean="0"/>
            </a:br>
            <a:r>
              <a:rPr lang="en-US" dirty="0" smtClean="0"/>
              <a:t>10020 24.22577066 18.97847769</a:t>
            </a:r>
            <a:br>
              <a:rPr lang="en-US" dirty="0" smtClean="0"/>
            </a:br>
            <a:r>
              <a:rPr lang="en-US" dirty="0" smtClean="0"/>
              <a:t>10050 24.13277564 18.88351367</a:t>
            </a:r>
            <a:br>
              <a:rPr lang="en-US" dirty="0" smtClean="0"/>
            </a:br>
            <a:r>
              <a:rPr lang="en-US" dirty="0" smtClean="0"/>
              <a:t>10080 23.94693489 18.88351367</a:t>
            </a:r>
            <a:br>
              <a:rPr lang="en-US" dirty="0" smtClean="0"/>
            </a:br>
            <a:r>
              <a:rPr lang="en-US" dirty="0" smtClean="0"/>
              <a:t>10110 23.76084431 18.88351367</a:t>
            </a:r>
            <a:br>
              <a:rPr lang="en-US" dirty="0" smtClean="0"/>
            </a:br>
            <a:r>
              <a:rPr lang="en-US" dirty="0" smtClean="0"/>
              <a:t>10140 23.6679651 18.88351367</a:t>
            </a:r>
            <a:br>
              <a:rPr lang="en-US" dirty="0" smtClean="0"/>
            </a:br>
            <a:r>
              <a:rPr lang="en-US" dirty="0" smtClean="0"/>
              <a:t>10170 23.57487838 18.88351367</a:t>
            </a:r>
            <a:br>
              <a:rPr lang="en-US" dirty="0" smtClean="0"/>
            </a:br>
            <a:r>
              <a:rPr lang="en-US" dirty="0" smtClean="0"/>
              <a:t>10200 23.48177371 18.7884905</a:t>
            </a:r>
            <a:br>
              <a:rPr lang="en-US" dirty="0" smtClean="0"/>
            </a:br>
            <a:r>
              <a:rPr lang="en-US" dirty="0" smtClean="0"/>
              <a:t>10230 23.29569792 18.88351367</a:t>
            </a:r>
            <a:br>
              <a:rPr lang="en-US" dirty="0" smtClean="0"/>
            </a:br>
            <a:r>
              <a:rPr lang="en-US" dirty="0" smtClean="0"/>
              <a:t>10260 23.29569792 18.7884905</a:t>
            </a:r>
            <a:br>
              <a:rPr lang="en-US" dirty="0" smtClean="0"/>
            </a:br>
            <a:r>
              <a:rPr lang="en-US" dirty="0" smtClean="0"/>
              <a:t>10290 23.10935069 18.7884905</a:t>
            </a:r>
            <a:br>
              <a:rPr lang="en-US" dirty="0" smtClean="0"/>
            </a:br>
            <a:r>
              <a:rPr lang="en-US" dirty="0" smtClean="0"/>
              <a:t>10320 23.01614477 18.7884905</a:t>
            </a:r>
            <a:br>
              <a:rPr lang="en-US" dirty="0" smtClean="0"/>
            </a:br>
            <a:r>
              <a:rPr lang="en-US" dirty="0" smtClean="0"/>
              <a:t>10350 23.01614477 18.7884905</a:t>
            </a:r>
            <a:br>
              <a:rPr lang="en-US" dirty="0" smtClean="0"/>
            </a:br>
            <a:r>
              <a:rPr lang="en-US" dirty="0" smtClean="0"/>
              <a:t>10380 22.82985513 18.7884905</a:t>
            </a:r>
            <a:br>
              <a:rPr lang="en-US" dirty="0" smtClean="0"/>
            </a:br>
            <a:r>
              <a:rPr lang="en-US" dirty="0" smtClean="0"/>
              <a:t>10410 22.82985513 18.7884905</a:t>
            </a:r>
            <a:br>
              <a:rPr lang="en-US" dirty="0" smtClean="0"/>
            </a:br>
            <a:r>
              <a:rPr lang="en-US" dirty="0" smtClean="0"/>
              <a:t>10440 22.7365792 18.7884905</a:t>
            </a:r>
            <a:br>
              <a:rPr lang="en-US" dirty="0" smtClean="0"/>
            </a:br>
            <a:r>
              <a:rPr lang="en-US" dirty="0" smtClean="0"/>
              <a:t>10470 22.64327836 18.7884905</a:t>
            </a:r>
            <a:br>
              <a:rPr lang="en-US" dirty="0" smtClean="0"/>
            </a:br>
            <a:r>
              <a:rPr lang="en-US" dirty="0" smtClean="0"/>
              <a:t>10500 22.54995183 18.7884905</a:t>
            </a:r>
            <a:br>
              <a:rPr lang="en-US" dirty="0" smtClean="0"/>
            </a:br>
            <a:r>
              <a:rPr lang="en-US" dirty="0" smtClean="0"/>
              <a:t>10530 22.54995183 18.7884905</a:t>
            </a:r>
            <a:br>
              <a:rPr lang="en-US" dirty="0" smtClean="0"/>
            </a:br>
            <a:r>
              <a:rPr lang="en-US" dirty="0" smtClean="0"/>
              <a:t>10560 23.01614477 18.7884905</a:t>
            </a:r>
            <a:br>
              <a:rPr lang="en-US" dirty="0" smtClean="0"/>
            </a:br>
            <a:r>
              <a:rPr lang="en-US" dirty="0" smtClean="0"/>
              <a:t>10590 26.82589336 18.69340727</a:t>
            </a:r>
            <a:br>
              <a:rPr lang="en-US" dirty="0" smtClean="0"/>
            </a:br>
            <a:r>
              <a:rPr lang="en-US" dirty="0" smtClean="0"/>
              <a:t>10620 30.27410795 18.7884905</a:t>
            </a:r>
            <a:br>
              <a:rPr lang="en-US" dirty="0" smtClean="0"/>
            </a:br>
            <a:r>
              <a:rPr lang="en-US" dirty="0" smtClean="0"/>
              <a:t>10650 33.29397215 18.88351367</a:t>
            </a:r>
            <a:br>
              <a:rPr lang="en-US" dirty="0" smtClean="0"/>
            </a:br>
            <a:r>
              <a:rPr lang="en-US" dirty="0" smtClean="0"/>
              <a:t>10680 35.69427024 18.97847769</a:t>
            </a:r>
            <a:br>
              <a:rPr lang="en-US" dirty="0" smtClean="0"/>
            </a:br>
            <a:r>
              <a:rPr lang="en-US" dirty="0" smtClean="0"/>
              <a:t>10710 37.64982506 19.16803797</a:t>
            </a:r>
            <a:br>
              <a:rPr lang="en-US" dirty="0" smtClean="0"/>
            </a:br>
            <a:r>
              <a:rPr lang="en-US" dirty="0" smtClean="0"/>
              <a:t>10740 39.14167722 19.35756655</a:t>
            </a:r>
            <a:br>
              <a:rPr lang="en-US" dirty="0" smtClean="0"/>
            </a:br>
            <a:r>
              <a:rPr lang="en-US" dirty="0" smtClean="0"/>
              <a:t>10770 40.35318186 19.45205481</a:t>
            </a:r>
            <a:br>
              <a:rPr lang="en-US" dirty="0" smtClean="0"/>
            </a:br>
            <a:r>
              <a:rPr lang="en-US" dirty="0" smtClean="0"/>
              <a:t>10800 41.37646419 19.64125815</a:t>
            </a:r>
            <a:br>
              <a:rPr lang="en-US" dirty="0" smtClean="0"/>
            </a:br>
            <a:r>
              <a:rPr lang="en-US" dirty="0" smtClean="0"/>
              <a:t>10830 42.10060693 19.73578131</a:t>
            </a:r>
            <a:br>
              <a:rPr lang="en-US" dirty="0" smtClean="0"/>
            </a:br>
            <a:r>
              <a:rPr lang="en-US" dirty="0" smtClean="0"/>
              <a:t>10860 42.72701675 19.8302533</a:t>
            </a:r>
            <a:br>
              <a:rPr lang="en-US" dirty="0" smtClean="0"/>
            </a:br>
            <a:r>
              <a:rPr lang="en-US" dirty="0" smtClean="0"/>
              <a:t>10890 43.25310846 19.92448194</a:t>
            </a:r>
            <a:br>
              <a:rPr lang="en-US" dirty="0" smtClean="0"/>
            </a:br>
            <a:r>
              <a:rPr lang="en-US" dirty="0" smtClean="0"/>
              <a:t>10920 43.78289043 20.01885428</a:t>
            </a:r>
            <a:br>
              <a:rPr lang="en-US" dirty="0" smtClean="0"/>
            </a:br>
            <a:r>
              <a:rPr lang="en-US" dirty="0" smtClean="0"/>
              <a:t>10950 44.10296192 20.11317803</a:t>
            </a:r>
            <a:br>
              <a:rPr lang="en-US" dirty="0" smtClean="0"/>
            </a:br>
            <a:r>
              <a:rPr lang="en-US" dirty="0" smtClean="0"/>
              <a:t>10980 43.57054246 20.20745405</a:t>
            </a:r>
            <a:br>
              <a:rPr lang="en-US" dirty="0" smtClean="0"/>
            </a:br>
            <a:r>
              <a:rPr lang="en-US" dirty="0" smtClean="0"/>
              <a:t>11010 41.27350422 20.30149055</a:t>
            </a:r>
            <a:br>
              <a:rPr lang="en-US" dirty="0" smtClean="0"/>
            </a:br>
            <a:r>
              <a:rPr lang="en-US" dirty="0" smtClean="0"/>
              <a:t>11040 38.24367246 20.30149055</a:t>
            </a:r>
            <a:br>
              <a:rPr lang="en-US" dirty="0" smtClean="0"/>
            </a:br>
            <a:r>
              <a:rPr lang="en-US" dirty="0" smtClean="0"/>
              <a:t>11070 35.01758112 20.30149055</a:t>
            </a:r>
            <a:br>
              <a:rPr lang="en-US" dirty="0" smtClean="0"/>
            </a:br>
            <a:r>
              <a:rPr lang="en-US" dirty="0" smtClean="0"/>
              <a:t>11100 32.91370442 20.30149055</a:t>
            </a:r>
            <a:br>
              <a:rPr lang="en-US" dirty="0" smtClean="0"/>
            </a:br>
            <a:r>
              <a:rPr lang="en-US" dirty="0" smtClean="0"/>
              <a:t>11130 31.96677054 20.11317803</a:t>
            </a:r>
            <a:br>
              <a:rPr lang="en-US" dirty="0" smtClean="0"/>
            </a:br>
            <a:r>
              <a:rPr lang="en-US" dirty="0" smtClean="0"/>
              <a:t>11160 31.40114624 20.01885428</a:t>
            </a:r>
            <a:br>
              <a:rPr lang="en-US" dirty="0" smtClean="0"/>
            </a:br>
            <a:r>
              <a:rPr lang="en-US" dirty="0" smtClean="0"/>
              <a:t>11190 30.83691497 19.92448194</a:t>
            </a:r>
            <a:br>
              <a:rPr lang="en-US" dirty="0" smtClean="0"/>
            </a:br>
            <a:r>
              <a:rPr lang="en-US" dirty="0" smtClean="0"/>
              <a:t>11220 30.367849 19.8302533</a:t>
            </a:r>
            <a:br>
              <a:rPr lang="en-US" dirty="0" smtClean="0"/>
            </a:br>
            <a:r>
              <a:rPr lang="en-US" dirty="0" smtClean="0"/>
              <a:t>11250 29.89967899 19.73578131</a:t>
            </a:r>
            <a:br>
              <a:rPr lang="en-US" dirty="0" smtClean="0"/>
            </a:br>
            <a:r>
              <a:rPr lang="en-US" dirty="0" smtClean="0"/>
              <a:t>11280 29.52576423 19.64125815</a:t>
            </a:r>
            <a:br>
              <a:rPr lang="en-US" dirty="0" smtClean="0"/>
            </a:br>
            <a:r>
              <a:rPr lang="en-US" dirty="0" smtClean="0"/>
              <a:t>11310 29.15231663 19.54668294</a:t>
            </a:r>
            <a:br>
              <a:rPr lang="en-US" dirty="0" smtClean="0"/>
            </a:br>
            <a:r>
              <a:rPr lang="en-US" dirty="0" smtClean="0"/>
              <a:t>11340 28.68623567 19.45205481</a:t>
            </a:r>
            <a:br>
              <a:rPr lang="en-US" dirty="0" smtClean="0"/>
            </a:br>
            <a:r>
              <a:rPr lang="en-US" dirty="0" smtClean="0"/>
              <a:t>11370 28.40663554 19.35756655</a:t>
            </a:r>
            <a:br>
              <a:rPr lang="en-US" dirty="0" smtClean="0"/>
            </a:br>
            <a:r>
              <a:rPr lang="en-US" dirty="0" smtClean="0"/>
              <a:t>11400 28.03430866 19.35756655</a:t>
            </a:r>
            <a:br>
              <a:rPr lang="en-US" dirty="0" smtClean="0"/>
            </a:br>
            <a:r>
              <a:rPr lang="en-US" dirty="0" smtClean="0"/>
              <a:t>11430 27.66226207 19.26283005</a:t>
            </a:r>
            <a:br>
              <a:rPr lang="en-US" dirty="0" smtClean="0"/>
            </a:br>
            <a:r>
              <a:rPr lang="en-US" dirty="0" smtClean="0"/>
              <a:t>11460 27.3834306 19.26283005</a:t>
            </a:r>
            <a:br>
              <a:rPr lang="en-US" dirty="0" smtClean="0"/>
            </a:br>
            <a:r>
              <a:rPr lang="en-US" dirty="0" smtClean="0"/>
              <a:t>11490 27.01176246 19.16803797</a:t>
            </a:r>
            <a:br>
              <a:rPr lang="en-US" dirty="0" smtClean="0"/>
            </a:br>
            <a:r>
              <a:rPr lang="en-US" dirty="0" smtClean="0"/>
              <a:t>11520 26.73316128 19.16803797</a:t>
            </a:r>
            <a:br>
              <a:rPr lang="en-US" dirty="0" smtClean="0"/>
            </a:br>
            <a:r>
              <a:rPr lang="en-US" dirty="0" smtClean="0"/>
              <a:t>11550 26.45443604 19.16803797</a:t>
            </a:r>
            <a:br>
              <a:rPr lang="en-US" dirty="0" smtClean="0"/>
            </a:br>
            <a:r>
              <a:rPr lang="en-US" dirty="0" smtClean="0"/>
              <a:t>11580 26.175947 19.07318944</a:t>
            </a:r>
            <a:br>
              <a:rPr lang="en-US" dirty="0" smtClean="0"/>
            </a:br>
            <a:r>
              <a:rPr lang="en-US" dirty="0" smtClean="0"/>
              <a:t>11610 25.99036686 19.07318944</a:t>
            </a:r>
            <a:br>
              <a:rPr lang="en-US" dirty="0" smtClean="0"/>
            </a:br>
            <a:r>
              <a:rPr lang="en-US" dirty="0" smtClean="0"/>
              <a:t>11640 25.71172094 19.07318944</a:t>
            </a:r>
            <a:br>
              <a:rPr lang="en-US" dirty="0" smtClean="0"/>
            </a:br>
            <a:r>
              <a:rPr lang="en-US" dirty="0" smtClean="0"/>
              <a:t>11670 25.43325838 19.07318944</a:t>
            </a:r>
            <a:br>
              <a:rPr lang="en-US" dirty="0" smtClean="0"/>
            </a:br>
            <a:r>
              <a:rPr lang="en-US" dirty="0" smtClean="0"/>
              <a:t>11700 25.24766651 18.97847769</a:t>
            </a:r>
            <a:br>
              <a:rPr lang="en-US" dirty="0" smtClean="0"/>
            </a:br>
            <a:r>
              <a:rPr lang="en-US" dirty="0" smtClean="0"/>
              <a:t>11730 25.06186697 18.97847769</a:t>
            </a:r>
            <a:br>
              <a:rPr lang="en-US" dirty="0" smtClean="0"/>
            </a:br>
            <a:r>
              <a:rPr lang="en-US" dirty="0" smtClean="0"/>
              <a:t>11760 24.8760438 18.97847769</a:t>
            </a:r>
            <a:br>
              <a:rPr lang="en-US" dirty="0" smtClean="0"/>
            </a:br>
            <a:r>
              <a:rPr lang="en-US" dirty="0" smtClean="0"/>
              <a:t>11790 24.69038107 18.88351367</a:t>
            </a:r>
            <a:br>
              <a:rPr lang="en-US" dirty="0" smtClean="0"/>
            </a:br>
            <a:r>
              <a:rPr lang="en-US" dirty="0" smtClean="0"/>
              <a:t>11820 24.50449276 18.88351367</a:t>
            </a:r>
            <a:br>
              <a:rPr lang="en-US" dirty="0" smtClean="0"/>
            </a:br>
            <a:r>
              <a:rPr lang="en-US" dirty="0" smtClean="0"/>
              <a:t>11850 24.41172351 18.88351367</a:t>
            </a:r>
            <a:br>
              <a:rPr lang="en-US" dirty="0" smtClean="0"/>
            </a:br>
            <a:r>
              <a:rPr lang="en-US" dirty="0" smtClean="0"/>
              <a:t>11880 24.22577066 18.88351367</a:t>
            </a:r>
            <a:br>
              <a:rPr lang="en-US" dirty="0" smtClean="0"/>
            </a:br>
            <a:r>
              <a:rPr lang="en-US" dirty="0" smtClean="0"/>
              <a:t>11910 24.13277564 18.88351367</a:t>
            </a:r>
            <a:br>
              <a:rPr lang="en-US" dirty="0" smtClean="0"/>
            </a:br>
            <a:r>
              <a:rPr lang="en-US" dirty="0" smtClean="0"/>
              <a:t>11940 23.94693489 18.7884905</a:t>
            </a:r>
            <a:br>
              <a:rPr lang="en-US" dirty="0" smtClean="0"/>
            </a:br>
            <a:r>
              <a:rPr lang="en-US" dirty="0" smtClean="0"/>
              <a:t>11970 23.85389744 18.7884905</a:t>
            </a:r>
            <a:br>
              <a:rPr lang="en-US" dirty="0" smtClean="0"/>
            </a:br>
            <a:r>
              <a:rPr lang="en-US" dirty="0" smtClean="0"/>
              <a:t>12000 23.76084431 18.7884905</a:t>
            </a:r>
            <a:br>
              <a:rPr lang="en-US" dirty="0" smtClean="0"/>
            </a:br>
            <a:r>
              <a:rPr lang="en-US" dirty="0" smtClean="0"/>
              <a:t>12030 23.6679651 18.7884905</a:t>
            </a:r>
            <a:br>
              <a:rPr lang="en-US" dirty="0" smtClean="0"/>
            </a:br>
            <a:r>
              <a:rPr lang="en-US" dirty="0" smtClean="0"/>
              <a:t>12060 23.57487838 18.7884905</a:t>
            </a:r>
            <a:br>
              <a:rPr lang="en-US" dirty="0" smtClean="0"/>
            </a:br>
            <a:r>
              <a:rPr lang="en-US" dirty="0" smtClean="0"/>
              <a:t>12090 23.48177371 18.69340727</a:t>
            </a:r>
            <a:br>
              <a:rPr lang="en-US" dirty="0" smtClean="0"/>
            </a:br>
            <a:r>
              <a:rPr lang="en-US" dirty="0" smtClean="0"/>
              <a:t>12120 23.29569792 18.69340727</a:t>
            </a:r>
            <a:br>
              <a:rPr lang="en-US" dirty="0" smtClean="0"/>
            </a:br>
            <a:r>
              <a:rPr lang="en-US" dirty="0" smtClean="0"/>
              <a:t>12150 23.20253482 18.69340727</a:t>
            </a:r>
            <a:br>
              <a:rPr lang="en-US" dirty="0" smtClean="0"/>
            </a:br>
            <a:r>
              <a:rPr lang="en-US" dirty="0" smtClean="0"/>
              <a:t>12180 23.20253482 18.69340727</a:t>
            </a:r>
            <a:br>
              <a:rPr lang="en-US" dirty="0" smtClean="0"/>
            </a:br>
            <a:r>
              <a:rPr lang="en-US" dirty="0" smtClean="0"/>
              <a:t>12210 23.01614477 18.69340727</a:t>
            </a:r>
            <a:br>
              <a:rPr lang="en-US" dirty="0" smtClean="0"/>
            </a:br>
            <a:r>
              <a:rPr lang="en-US" dirty="0" smtClean="0"/>
              <a:t>12240 22.92310694 18.69340727</a:t>
            </a:r>
            <a:br>
              <a:rPr lang="en-US" dirty="0" smtClean="0"/>
            </a:br>
            <a:r>
              <a:rPr lang="en-US" dirty="0" smtClean="0"/>
              <a:t>12270 22.92310694 18.69340727</a:t>
            </a:r>
            <a:br>
              <a:rPr lang="en-US" dirty="0" smtClean="0"/>
            </a:br>
            <a:r>
              <a:rPr lang="en-US" dirty="0" smtClean="0"/>
              <a:t>12300 22.7365792 18.69340727</a:t>
            </a:r>
            <a:br>
              <a:rPr lang="en-US" dirty="0" smtClean="0"/>
            </a:br>
            <a:r>
              <a:rPr lang="en-US" dirty="0" smtClean="0"/>
              <a:t>12330 22.7365792 18.69340727</a:t>
            </a:r>
            <a:br>
              <a:rPr lang="en-US" dirty="0" smtClean="0"/>
            </a:br>
            <a:r>
              <a:rPr lang="en-US" dirty="0" smtClean="0"/>
              <a:t>12360 22.64327836 18.69340727</a:t>
            </a:r>
            <a:br>
              <a:rPr lang="en-US" dirty="0" smtClean="0"/>
            </a:br>
            <a:r>
              <a:rPr lang="en-US" dirty="0" smtClean="0"/>
              <a:t>12390 22.54995183 18.5984577</a:t>
            </a:r>
            <a:br>
              <a:rPr lang="en-US" dirty="0" smtClean="0"/>
            </a:br>
            <a:r>
              <a:rPr lang="en-US" dirty="0" smtClean="0"/>
              <a:t>12420 24.96895871 18.5984577</a:t>
            </a:r>
            <a:br>
              <a:rPr lang="en-US" dirty="0" smtClean="0"/>
            </a:br>
            <a:r>
              <a:rPr lang="en-US" dirty="0" smtClean="0"/>
              <a:t>12450 28.77928932 18.69340727</a:t>
            </a:r>
            <a:br>
              <a:rPr lang="en-US" dirty="0" smtClean="0"/>
            </a:br>
            <a:r>
              <a:rPr lang="en-US" dirty="0" smtClean="0"/>
              <a:t>12480 31.96677054 18.7884905</a:t>
            </a:r>
            <a:br>
              <a:rPr lang="en-US" dirty="0" smtClean="0"/>
            </a:br>
            <a:r>
              <a:rPr lang="en-US" dirty="0" smtClean="0"/>
              <a:t>12510 34.72881066 18.88351367</a:t>
            </a:r>
            <a:br>
              <a:rPr lang="en-US" dirty="0" smtClean="0"/>
            </a:br>
            <a:r>
              <a:rPr lang="en-US" dirty="0" smtClean="0"/>
              <a:t>12540 36.96136095 19.07318944</a:t>
            </a:r>
            <a:br>
              <a:rPr lang="en-US" dirty="0" smtClean="0"/>
            </a:br>
            <a:r>
              <a:rPr lang="en-US" dirty="0" smtClean="0"/>
              <a:t>12570 38.64168938 19.16803797</a:t>
            </a:r>
            <a:br>
              <a:rPr lang="en-US" dirty="0" smtClean="0"/>
            </a:br>
            <a:r>
              <a:rPr lang="en-US" dirty="0" smtClean="0"/>
              <a:t>12600 39.94744848 19.35756655</a:t>
            </a:r>
            <a:br>
              <a:rPr lang="en-US" dirty="0" smtClean="0"/>
            </a:br>
            <a:r>
              <a:rPr lang="en-US" dirty="0" smtClean="0"/>
              <a:t>12630 41.06819525 19.45205481</a:t>
            </a:r>
            <a:br>
              <a:rPr lang="en-US" dirty="0" smtClean="0"/>
            </a:br>
            <a:r>
              <a:rPr lang="en-US" dirty="0" smtClean="0"/>
              <a:t>12660 41.89310217 19.64125815</a:t>
            </a:r>
            <a:br>
              <a:rPr lang="en-US" dirty="0" smtClean="0"/>
            </a:br>
            <a:r>
              <a:rPr lang="en-US" dirty="0" smtClean="0"/>
              <a:t>12690 42.5175542 19.73578131</a:t>
            </a:r>
            <a:br>
              <a:rPr lang="en-US" dirty="0" smtClean="0"/>
            </a:br>
            <a:r>
              <a:rPr lang="en-US" dirty="0" smtClean="0"/>
              <a:t>12720 43.14753932 19.8302533</a:t>
            </a:r>
            <a:br>
              <a:rPr lang="en-US" dirty="0" smtClean="0"/>
            </a:br>
            <a:r>
              <a:rPr lang="en-US" dirty="0" smtClean="0"/>
              <a:t>12750 43.57054246 19.92448194</a:t>
            </a:r>
            <a:br>
              <a:rPr lang="en-US" dirty="0" smtClean="0"/>
            </a:br>
            <a:r>
              <a:rPr lang="en-US" dirty="0" smtClean="0"/>
              <a:t>12780 43.99610649 20.01885428</a:t>
            </a:r>
            <a:br>
              <a:rPr lang="en-US" dirty="0" smtClean="0"/>
            </a:br>
            <a:r>
              <a:rPr lang="en-US" dirty="0" smtClean="0"/>
              <a:t>12810 44.31695476 20.11317803</a:t>
            </a:r>
            <a:br>
              <a:rPr lang="en-US" dirty="0" smtClean="0"/>
            </a:br>
            <a:r>
              <a:rPr lang="en-US" dirty="0" smtClean="0"/>
              <a:t>12840 43.14753932 20.20745405</a:t>
            </a:r>
            <a:br>
              <a:rPr lang="en-US" dirty="0" smtClean="0"/>
            </a:br>
            <a:r>
              <a:rPr lang="en-US" dirty="0" smtClean="0"/>
              <a:t>12870 40.35318186 20.30149055</a:t>
            </a:r>
            <a:br>
              <a:rPr lang="en-US" dirty="0" smtClean="0"/>
            </a:br>
            <a:r>
              <a:rPr lang="en-US" dirty="0" smtClean="0"/>
              <a:t>12900 37.25582303 20.30149055</a:t>
            </a:r>
            <a:br>
              <a:rPr lang="en-US" dirty="0" smtClean="0"/>
            </a:br>
            <a:r>
              <a:rPr lang="en-US" dirty="0" smtClean="0"/>
              <a:t>12930 34.05741067 20.30149055</a:t>
            </a:r>
            <a:br>
              <a:rPr lang="en-US" dirty="0" smtClean="0"/>
            </a:br>
            <a:r>
              <a:rPr lang="en-US" dirty="0" smtClean="0"/>
              <a:t>12960 32.62895197 20.20745405</a:t>
            </a:r>
            <a:br>
              <a:rPr lang="en-US" dirty="0" smtClean="0"/>
            </a:br>
            <a:r>
              <a:rPr lang="en-US" dirty="0" smtClean="0"/>
              <a:t>12990 31.96677054 20.01885428</a:t>
            </a:r>
            <a:br>
              <a:rPr lang="en-US" dirty="0" smtClean="0"/>
            </a:br>
            <a:r>
              <a:rPr lang="en-US" dirty="0" smtClean="0"/>
              <a:t>13020 31.40114624 20.01885428</a:t>
            </a:r>
            <a:br>
              <a:rPr lang="en-US" dirty="0" smtClean="0"/>
            </a:br>
            <a:r>
              <a:rPr lang="en-US" dirty="0" smtClean="0"/>
              <a:t>13050 30.83691497 19.8302533</a:t>
            </a:r>
            <a:br>
              <a:rPr lang="en-US" dirty="0" smtClean="0"/>
            </a:br>
            <a:r>
              <a:rPr lang="en-US" dirty="0" smtClean="0"/>
              <a:t>13080 30.367849 19.73578131</a:t>
            </a:r>
            <a:br>
              <a:rPr lang="en-US" dirty="0" smtClean="0"/>
            </a:br>
            <a:r>
              <a:rPr lang="en-US" dirty="0" smtClean="0"/>
              <a:t>13110 29.89967899 19.64125815</a:t>
            </a:r>
            <a:br>
              <a:rPr lang="en-US" dirty="0" smtClean="0"/>
            </a:br>
            <a:r>
              <a:rPr lang="en-US" dirty="0" smtClean="0"/>
              <a:t>13140 29.43250368 19.54668294</a:t>
            </a:r>
            <a:br>
              <a:rPr lang="en-US" dirty="0" smtClean="0"/>
            </a:br>
            <a:r>
              <a:rPr lang="en-US" dirty="0" smtClean="0"/>
              <a:t>13170 29.05916537 19.45205481</a:t>
            </a:r>
            <a:br>
              <a:rPr lang="en-US" dirty="0" smtClean="0"/>
            </a:br>
            <a:r>
              <a:rPr lang="en-US" dirty="0" smtClean="0"/>
              <a:t>13200 28.77928932 19.35756655</a:t>
            </a:r>
            <a:br>
              <a:rPr lang="en-US" dirty="0" smtClean="0"/>
            </a:br>
            <a:r>
              <a:rPr lang="en-US" dirty="0" smtClean="0"/>
              <a:t>13230 28.31366786 19.35756655</a:t>
            </a:r>
            <a:br>
              <a:rPr lang="en-US" dirty="0" smtClean="0"/>
            </a:br>
            <a:r>
              <a:rPr lang="en-US" dirty="0" smtClean="0"/>
              <a:t>13260 27.94141531 19.26283005</a:t>
            </a:r>
            <a:br>
              <a:rPr lang="en-US" dirty="0" smtClean="0"/>
            </a:br>
            <a:r>
              <a:rPr lang="en-US" dirty="0" smtClean="0"/>
              <a:t>13290 27.66226207 19.26283005</a:t>
            </a:r>
            <a:br>
              <a:rPr lang="en-US" dirty="0" smtClean="0"/>
            </a:br>
            <a:r>
              <a:rPr lang="en-US" dirty="0" smtClean="0"/>
              <a:t>13320 27.29044922 19.16803797</a:t>
            </a:r>
            <a:br>
              <a:rPr lang="en-US" dirty="0" smtClean="0"/>
            </a:br>
            <a:r>
              <a:rPr lang="en-US" dirty="0" smtClean="0"/>
              <a:t>13350 27.01176246 19.16803797</a:t>
            </a:r>
            <a:br>
              <a:rPr lang="en-US" dirty="0" smtClean="0"/>
            </a:br>
            <a:r>
              <a:rPr lang="en-US" dirty="0" smtClean="0"/>
              <a:t>13380 26.73316128 19.07318944</a:t>
            </a:r>
            <a:br>
              <a:rPr lang="en-US" dirty="0" smtClean="0"/>
            </a:br>
            <a:r>
              <a:rPr lang="en-US" dirty="0" smtClean="0"/>
              <a:t>13410 26.45443604 19.07318944</a:t>
            </a:r>
            <a:br>
              <a:rPr lang="en-US" dirty="0" smtClean="0"/>
            </a:br>
            <a:r>
              <a:rPr lang="en-US" dirty="0" smtClean="0"/>
              <a:t>13440 26.175947 19.07318944</a:t>
            </a:r>
            <a:br>
              <a:rPr lang="en-US" dirty="0" smtClean="0"/>
            </a:br>
            <a:r>
              <a:rPr lang="en-US" dirty="0" smtClean="0"/>
              <a:t>13470 25.89748439 19.07318944</a:t>
            </a:r>
            <a:br>
              <a:rPr lang="en-US" dirty="0" smtClean="0"/>
            </a:br>
            <a:r>
              <a:rPr lang="en-US" dirty="0" smtClean="0"/>
              <a:t>13500 25.71172094 18.97847769</a:t>
            </a:r>
            <a:br>
              <a:rPr lang="en-US" dirty="0" smtClean="0"/>
            </a:br>
            <a:r>
              <a:rPr lang="en-US" dirty="0" smtClean="0"/>
              <a:t>13530 25.52614451 18.97847769</a:t>
            </a:r>
            <a:br>
              <a:rPr lang="en-US" dirty="0" smtClean="0"/>
            </a:br>
            <a:r>
              <a:rPr lang="en-US" dirty="0" smtClean="0"/>
              <a:t>13560 25.3403693 18.97847769</a:t>
            </a:r>
            <a:br>
              <a:rPr lang="en-US" dirty="0" smtClean="0"/>
            </a:br>
            <a:r>
              <a:rPr lang="en-US" dirty="0" smtClean="0"/>
              <a:t>13590 25.15476932 18.97847769</a:t>
            </a:r>
            <a:br>
              <a:rPr lang="en-US" dirty="0" smtClean="0"/>
            </a:br>
            <a:r>
              <a:rPr lang="en-US" dirty="0" smtClean="0"/>
              <a:t>13620 24.96895871 18.97847769</a:t>
            </a:r>
            <a:br>
              <a:rPr lang="en-US" dirty="0" smtClean="0"/>
            </a:br>
            <a:r>
              <a:rPr lang="en-US" dirty="0" smtClean="0"/>
              <a:t>13650 24.78331152 18.88351367</a:t>
            </a:r>
            <a:br>
              <a:rPr lang="en-US" dirty="0" smtClean="0"/>
            </a:br>
            <a:r>
              <a:rPr lang="en-US" dirty="0" smtClean="0"/>
              <a:t>13680 24.69038107 18.88351367</a:t>
            </a:r>
            <a:br>
              <a:rPr lang="en-US" dirty="0" smtClean="0"/>
            </a:br>
            <a:r>
              <a:rPr lang="en-US" dirty="0" smtClean="0"/>
              <a:t>13710 24.50449276 18.7884905</a:t>
            </a:r>
            <a:br>
              <a:rPr lang="en-US" dirty="0" smtClean="0"/>
            </a:br>
            <a:r>
              <a:rPr lang="en-US" dirty="0" smtClean="0"/>
              <a:t>13740 24.31875303 18.88351367</a:t>
            </a:r>
            <a:br>
              <a:rPr lang="en-US" dirty="0" smtClean="0"/>
            </a:br>
            <a:r>
              <a:rPr lang="en-US" dirty="0" smtClean="0"/>
              <a:t>13770 24.22577066 18.88351367</a:t>
            </a:r>
            <a:br>
              <a:rPr lang="en-US" dirty="0" smtClean="0"/>
            </a:br>
            <a:r>
              <a:rPr lang="en-US" dirty="0" smtClean="0"/>
              <a:t>13800 24.13277564 18.88351367</a:t>
            </a:r>
            <a:br>
              <a:rPr lang="en-US" dirty="0" smtClean="0"/>
            </a:br>
            <a:r>
              <a:rPr lang="en-US" dirty="0" smtClean="0"/>
              <a:t>13830 23.94693489 18.88351367</a:t>
            </a:r>
            <a:br>
              <a:rPr lang="en-US" dirty="0" smtClean="0"/>
            </a:br>
            <a:r>
              <a:rPr lang="en-US" dirty="0" smtClean="0"/>
              <a:t>13860 23.85389744 18.7884905</a:t>
            </a:r>
            <a:br>
              <a:rPr lang="en-US" dirty="0" smtClean="0"/>
            </a:br>
            <a:r>
              <a:rPr lang="en-US" dirty="0" smtClean="0"/>
              <a:t>13890 23.76084431 18.7884905</a:t>
            </a:r>
            <a:br>
              <a:rPr lang="en-US" dirty="0" smtClean="0"/>
            </a:br>
            <a:r>
              <a:rPr lang="en-US" dirty="0" smtClean="0"/>
              <a:t>13920 23.6679651 18.7884905</a:t>
            </a:r>
            <a:br>
              <a:rPr lang="en-US" dirty="0" smtClean="0"/>
            </a:br>
            <a:r>
              <a:rPr lang="en-US" dirty="0" smtClean="0"/>
              <a:t>13950 23.48177371 18.7884905</a:t>
            </a:r>
            <a:br>
              <a:rPr lang="en-US" dirty="0" smtClean="0"/>
            </a:br>
            <a:r>
              <a:rPr lang="en-US" dirty="0" smtClean="0"/>
              <a:t>13980 23.48177371 18.7884905</a:t>
            </a:r>
            <a:br>
              <a:rPr lang="en-US" dirty="0" smtClean="0"/>
            </a:br>
            <a:r>
              <a:rPr lang="en-US" dirty="0" smtClean="0"/>
              <a:t>14010 23.38865031 18.7884905</a:t>
            </a:r>
            <a:br>
              <a:rPr lang="en-US" dirty="0" smtClean="0"/>
            </a:br>
            <a:r>
              <a:rPr lang="en-US" dirty="0" smtClean="0"/>
              <a:t>14040 23.29569792 18.7884905</a:t>
            </a:r>
            <a:br>
              <a:rPr lang="en-US" dirty="0" smtClean="0"/>
            </a:br>
            <a:r>
              <a:rPr lang="en-US" dirty="0" smtClean="0"/>
              <a:t>14070 23.20253482 18.7884905</a:t>
            </a:r>
            <a:br>
              <a:rPr lang="en-US" dirty="0" smtClean="0"/>
            </a:br>
            <a:r>
              <a:rPr lang="en-US" dirty="0" smtClean="0"/>
              <a:t>14100 23.10935069 18.69340727</a:t>
            </a:r>
            <a:br>
              <a:rPr lang="en-US" dirty="0" smtClean="0"/>
            </a:br>
            <a:r>
              <a:rPr lang="en-US" dirty="0" smtClean="0"/>
              <a:t>14130 24.22577066 18.69340727</a:t>
            </a:r>
            <a:br>
              <a:rPr lang="en-US" dirty="0" smtClean="0"/>
            </a:br>
            <a:r>
              <a:rPr lang="en-US" dirty="0" smtClean="0"/>
              <a:t>14160 28.03430866 18.69340727</a:t>
            </a:r>
            <a:br>
              <a:rPr lang="en-US" dirty="0" smtClean="0"/>
            </a:br>
            <a:r>
              <a:rPr lang="en-US" dirty="0" smtClean="0"/>
              <a:t>14190 31.30696984 18.7884905</a:t>
            </a:r>
            <a:br>
              <a:rPr lang="en-US" dirty="0" smtClean="0"/>
            </a:br>
            <a:r>
              <a:rPr lang="en-US" dirty="0" smtClean="0"/>
              <a:t>14220 34.24881418 18.88351367</a:t>
            </a:r>
            <a:br>
              <a:rPr lang="en-US" dirty="0" smtClean="0"/>
            </a:br>
            <a:r>
              <a:rPr lang="en-US" dirty="0" smtClean="0"/>
              <a:t>14250 36.47226937 19.07318944</a:t>
            </a:r>
            <a:br>
              <a:rPr lang="en-US" dirty="0" smtClean="0"/>
            </a:br>
            <a:r>
              <a:rPr lang="en-US" dirty="0" smtClean="0"/>
              <a:t>14280 38.24367246 19.26283005</a:t>
            </a:r>
            <a:br>
              <a:rPr lang="en-US" dirty="0" smtClean="0"/>
            </a:br>
            <a:r>
              <a:rPr lang="en-US" dirty="0" smtClean="0"/>
              <a:t>14310 39.7454093 19.35756655</a:t>
            </a:r>
            <a:br>
              <a:rPr lang="en-US" dirty="0" smtClean="0"/>
            </a:br>
            <a:r>
              <a:rPr lang="en-US" dirty="0" smtClean="0"/>
              <a:t>14340 40.86320329 19.45205481</a:t>
            </a:r>
            <a:br>
              <a:rPr lang="en-US" dirty="0" smtClean="0"/>
            </a:br>
            <a:r>
              <a:rPr lang="en-US" dirty="0" smtClean="0"/>
              <a:t>14370 41.68594814 19.64125815</a:t>
            </a:r>
            <a:br>
              <a:rPr lang="en-US" dirty="0" smtClean="0"/>
            </a:br>
            <a:r>
              <a:rPr lang="en-US" dirty="0" smtClean="0"/>
              <a:t>14400 42.41325893 19.73578131</a:t>
            </a:r>
            <a:br>
              <a:rPr lang="en-US" dirty="0" smtClean="0"/>
            </a:br>
            <a:r>
              <a:rPr lang="en-US" dirty="0" smtClean="0"/>
              <a:t>14430 43.04212536 19.8302533</a:t>
            </a:r>
            <a:br>
              <a:rPr lang="en-US" dirty="0" smtClean="0"/>
            </a:br>
            <a:r>
              <a:rPr lang="en-US" dirty="0" smtClean="0"/>
              <a:t>14460 43.57054246 19.92448194</a:t>
            </a:r>
            <a:br>
              <a:rPr lang="en-US" dirty="0" smtClean="0"/>
            </a:br>
            <a:r>
              <a:rPr lang="en-US" dirty="0" smtClean="0"/>
              <a:t>14490 43.99610649 20.11317803</a:t>
            </a:r>
            <a:br>
              <a:rPr lang="en-US" dirty="0" smtClean="0"/>
            </a:br>
            <a:r>
              <a:rPr lang="en-US" dirty="0" smtClean="0"/>
              <a:t>14520 44.31695476 20.20745405</a:t>
            </a:r>
            <a:br>
              <a:rPr lang="en-US" dirty="0" smtClean="0"/>
            </a:br>
            <a:r>
              <a:rPr lang="en-US" dirty="0" smtClean="0"/>
              <a:t>14550 43.78289043 20.20745405</a:t>
            </a:r>
            <a:br>
              <a:rPr lang="en-US" dirty="0" smtClean="0"/>
            </a:br>
            <a:r>
              <a:rPr lang="en-US" dirty="0" smtClean="0"/>
              <a:t>14580 41.47955933 20.30149055</a:t>
            </a:r>
            <a:br>
              <a:rPr lang="en-US" dirty="0" smtClean="0"/>
            </a:br>
            <a:r>
              <a:rPr lang="en-US" dirty="0" smtClean="0"/>
              <a:t>14610 38.44257252 20.30149055</a:t>
            </a:r>
            <a:br>
              <a:rPr lang="en-US" dirty="0" smtClean="0"/>
            </a:br>
            <a:r>
              <a:rPr lang="en-US" dirty="0" smtClean="0"/>
              <a:t>14640 35.21059476 20.30149055</a:t>
            </a:r>
            <a:br>
              <a:rPr lang="en-US" dirty="0" smtClean="0"/>
            </a:br>
            <a:r>
              <a:rPr lang="en-US" dirty="0" smtClean="0"/>
              <a:t>14670 33.10362532 20.30149055</a:t>
            </a:r>
            <a:br>
              <a:rPr lang="en-US" dirty="0" smtClean="0"/>
            </a:br>
            <a:r>
              <a:rPr lang="en-US" dirty="0" smtClean="0"/>
              <a:t>14700 32.25022816 20.20745405</a:t>
            </a:r>
            <a:br>
              <a:rPr lang="en-US" dirty="0" smtClean="0"/>
            </a:br>
            <a:r>
              <a:rPr lang="en-US" dirty="0" smtClean="0"/>
              <a:t>14730 31.68375006 20.11317803</a:t>
            </a:r>
            <a:br>
              <a:rPr lang="en-US" dirty="0" smtClean="0"/>
            </a:br>
            <a:r>
              <a:rPr lang="en-US" dirty="0" smtClean="0"/>
              <a:t>14760 31.1187463 19.92448194</a:t>
            </a:r>
            <a:br>
              <a:rPr lang="en-US" dirty="0" smtClean="0"/>
            </a:br>
            <a:r>
              <a:rPr lang="en-US" dirty="0" smtClean="0"/>
              <a:t>14790 30.64929031 19.8302533</a:t>
            </a:r>
            <a:br>
              <a:rPr lang="en-US" dirty="0" smtClean="0"/>
            </a:br>
            <a:r>
              <a:rPr lang="en-US" dirty="0" smtClean="0"/>
              <a:t>14820 30.08692201 19.73578131</a:t>
            </a:r>
            <a:br>
              <a:rPr lang="en-US" dirty="0" smtClean="0"/>
            </a:br>
            <a:r>
              <a:rPr lang="en-US" dirty="0" smtClean="0"/>
              <a:t>14850 29.61924509 19.64125815</a:t>
            </a:r>
            <a:br>
              <a:rPr lang="en-US" dirty="0" smtClean="0"/>
            </a:br>
            <a:r>
              <a:rPr lang="en-US" dirty="0" smtClean="0"/>
              <a:t>14880 29.24568504 19.54668294</a:t>
            </a:r>
            <a:br>
              <a:rPr lang="en-US" dirty="0" smtClean="0"/>
            </a:br>
            <a:r>
              <a:rPr lang="en-US" dirty="0" smtClean="0"/>
              <a:t>14910 28.87255699 19.45205481</a:t>
            </a:r>
            <a:br>
              <a:rPr lang="en-US" dirty="0" smtClean="0"/>
            </a:br>
            <a:r>
              <a:rPr lang="en-US" dirty="0" smtClean="0"/>
              <a:t>14940 28.49981416 19.35756655</a:t>
            </a:r>
            <a:br>
              <a:rPr lang="en-US" dirty="0" smtClean="0"/>
            </a:br>
            <a:r>
              <a:rPr lang="en-US" dirty="0" smtClean="0"/>
              <a:t>14970 28.12740989 19.35756655</a:t>
            </a:r>
            <a:br>
              <a:rPr lang="en-US" dirty="0" smtClean="0"/>
            </a:br>
            <a:r>
              <a:rPr lang="en-US" dirty="0" smtClean="0"/>
              <a:t>15000 27.84834839 19.26283005</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Discrete Time?</a:t>
            </a:r>
            <a:endParaRPr lang="en-US" dirty="0"/>
          </a:p>
        </p:txBody>
      </p:sp>
      <p:sp>
        <p:nvSpPr>
          <p:cNvPr id="3" name="Content Placeholder 2"/>
          <p:cNvSpPr>
            <a:spLocks noGrp="1"/>
          </p:cNvSpPr>
          <p:nvPr>
            <p:ph idx="1"/>
          </p:nvPr>
        </p:nvSpPr>
        <p:spPr/>
        <p:txBody>
          <a:bodyPr>
            <a:normAutofit/>
          </a:bodyPr>
          <a:lstStyle/>
          <a:p>
            <a:r>
              <a:rPr lang="en-US" dirty="0" smtClean="0"/>
              <a:t> sometimes a better match for reality than continuous time</a:t>
            </a:r>
          </a:p>
          <a:p>
            <a:pPr lvl="1"/>
            <a:r>
              <a:rPr lang="en-US" dirty="0" smtClean="0"/>
              <a:t>especially when things happen e.g. once-a-month instead of continuously.</a:t>
            </a:r>
          </a:p>
          <a:p>
            <a:r>
              <a:rPr lang="en-US" dirty="0" smtClean="0"/>
              <a:t> sometimes better when there's a known cycle we want to ignore,</a:t>
            </a:r>
          </a:p>
          <a:p>
            <a:pPr lvl="1"/>
            <a:r>
              <a:rPr lang="en-US" dirty="0" smtClean="0"/>
              <a:t>like daily, weekly, or yearly/seasonal.</a:t>
            </a:r>
          </a:p>
          <a:p>
            <a:pPr lvl="1"/>
            <a:r>
              <a:rPr lang="en-US" dirty="0" smtClean="0"/>
              <a:t>not like business cycles—length isn’t certain.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Specify your time steps!</a:t>
            </a:r>
            <a:endParaRPr lang="en-US" dirty="0"/>
          </a:p>
        </p:txBody>
      </p:sp>
      <p:sp>
        <p:nvSpPr>
          <p:cNvPr id="3" name="Content Placeholder 2"/>
          <p:cNvSpPr>
            <a:spLocks noGrp="1"/>
          </p:cNvSpPr>
          <p:nvPr>
            <p:ph idx="1"/>
          </p:nvPr>
        </p:nvSpPr>
        <p:spPr/>
        <p:txBody>
          <a:bodyPr/>
          <a:lstStyle/>
          <a:p>
            <a:r>
              <a:rPr lang="en-US" dirty="0" smtClean="0"/>
              <a:t>second, minute, 5-minute, hour, day, week, month, year, decade, century, ???</a:t>
            </a:r>
          </a:p>
          <a:p>
            <a:r>
              <a:rPr lang="en-US" dirty="0" smtClean="0"/>
              <a:t>Usually want all time steps in one model to be  the same size</a:t>
            </a:r>
          </a:p>
          <a:p>
            <a:pPr lvl="1"/>
            <a:r>
              <a:rPr lang="en-US" dirty="0" smtClean="0"/>
              <a:t>e.g. not "from one hurricane to the next"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Notation</a:t>
            </a:r>
            <a:endParaRPr lang="en-US" dirty="0"/>
          </a:p>
        </p:txBody>
      </p:sp>
      <p:sp>
        <p:nvSpPr>
          <p:cNvPr id="3" name="Content Placeholder 2"/>
          <p:cNvSpPr>
            <a:spLocks noGrp="1"/>
          </p:cNvSpPr>
          <p:nvPr>
            <p:ph idx="1"/>
          </p:nvPr>
        </p:nvSpPr>
        <p:spPr/>
        <p:txBody>
          <a:bodyPr/>
          <a:lstStyle/>
          <a:p>
            <a:r>
              <a:rPr lang="en-US" dirty="0" smtClean="0"/>
              <a:t>Subscript “n” indexes the time steps</a:t>
            </a:r>
          </a:p>
          <a:p>
            <a:r>
              <a:rPr lang="en-US" dirty="0" smtClean="0"/>
              <a:t>The variable we’re tracking is written generically as “a” instead of “y”</a:t>
            </a:r>
          </a:p>
          <a:p>
            <a:pPr lvl="1"/>
            <a:r>
              <a:rPr lang="en-US" dirty="0" smtClean="0"/>
              <a:t>Different authors do different things.</a:t>
            </a:r>
          </a:p>
          <a:p>
            <a:r>
              <a:rPr lang="en-US" dirty="0" smtClean="0"/>
              <a:t>So instead of f(t) or f(x) we have a</a:t>
            </a:r>
            <a:r>
              <a:rPr lang="en-US" baseline="-25000" dirty="0" smtClean="0"/>
              <a:t>n</a:t>
            </a:r>
          </a:p>
          <a:p>
            <a:r>
              <a:rPr lang="en-US" dirty="0" smtClean="0"/>
              <a:t>Or </a:t>
            </a:r>
            <a:r>
              <a:rPr lang="en-US" dirty="0" err="1" smtClean="0"/>
              <a:t>a_n</a:t>
            </a:r>
            <a:r>
              <a:rPr lang="en-US" dirty="0" smtClean="0"/>
              <a:t> if we are lazy about writing subscripts.</a:t>
            </a:r>
          </a:p>
          <a:p>
            <a:r>
              <a:rPr lang="en-US" dirty="0" smtClean="0"/>
              <a:t>Other people argue that “a” is a function, so we should still write it as a(n) instead of </a:t>
            </a:r>
            <a:r>
              <a:rPr lang="en-US" dirty="0" err="1" smtClean="0"/>
              <a:t>a_n</a:t>
            </a:r>
            <a:endParaRPr lang="en-US" dirty="0" smtClean="0"/>
          </a:p>
          <a:p>
            <a:pPr lvl="1">
              <a:buNone/>
            </a:pP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8483</TotalTime>
  <Words>3517</Words>
  <Application>Microsoft Office PowerPoint</Application>
  <PresentationFormat>On-screen Show (4:3)</PresentationFormat>
  <Paragraphs>635</Paragraphs>
  <Slides>65</Slides>
  <Notes>25</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65</vt:i4>
      </vt:variant>
    </vt:vector>
  </HeadingPairs>
  <TitlesOfParts>
    <vt:vector size="72" baseType="lpstr">
      <vt:lpstr>Arial</vt:lpstr>
      <vt:lpstr>Calibri</vt:lpstr>
      <vt:lpstr>Courier New</vt:lpstr>
      <vt:lpstr>Georgia</vt:lpstr>
      <vt:lpstr>inherit</vt:lpstr>
      <vt:lpstr>Wingdings</vt:lpstr>
      <vt:lpstr>Office Theme</vt:lpstr>
      <vt:lpstr>Introduction to  Dynamical Systems</vt:lpstr>
      <vt:lpstr>Attention Future Teachers!</vt:lpstr>
      <vt:lpstr>Basic Applications we will see</vt:lpstr>
      <vt:lpstr>Slightly Fancier Applications</vt:lpstr>
      <vt:lpstr>Multivariable models</vt:lpstr>
      <vt:lpstr>What is a Dynamical System?</vt:lpstr>
      <vt:lpstr>Discrete Time?</vt:lpstr>
      <vt:lpstr>Specify your time steps!</vt:lpstr>
      <vt:lpstr>Notation</vt:lpstr>
      <vt:lpstr>Direct vs Recursive Formulas</vt:lpstr>
      <vt:lpstr>Specify the Change</vt:lpstr>
      <vt:lpstr>Savings account, 1% interest per year</vt:lpstr>
      <vt:lpstr>Population Growth</vt:lpstr>
      <vt:lpstr>Radioactive Decay</vt:lpstr>
      <vt:lpstr>Single dose of a medicine</vt:lpstr>
      <vt:lpstr>Mortgage</vt:lpstr>
      <vt:lpstr>Credit cards</vt:lpstr>
      <vt:lpstr>Saving A Little Each Year</vt:lpstr>
      <vt:lpstr>Repeated Dosing</vt:lpstr>
      <vt:lpstr>Which equation won’t poison you?</vt:lpstr>
      <vt:lpstr>Newton’s Law of Cooling</vt:lpstr>
      <vt:lpstr>More Newton cooling/warming</vt:lpstr>
      <vt:lpstr>Which freezes faster?</vt:lpstr>
      <vt:lpstr>Limited Population Growth</vt:lpstr>
      <vt:lpstr>Logistic Growth data set</vt:lpstr>
      <vt:lpstr>Real data</vt:lpstr>
      <vt:lpstr>Time Scales/Discrete to Continuous</vt:lpstr>
      <vt:lpstr>Potential Quiz: Single-Variable Models</vt:lpstr>
      <vt:lpstr>Multivariable models</vt:lpstr>
      <vt:lpstr>Rental Car tracking</vt:lpstr>
      <vt:lpstr>PowerPoint Presentation</vt:lpstr>
      <vt:lpstr>Using MMULT: Array formula</vt:lpstr>
      <vt:lpstr>Complications</vt:lpstr>
      <vt:lpstr>Google PageRank</vt:lpstr>
      <vt:lpstr>Population growth with age categories</vt:lpstr>
      <vt:lpstr>Fertility</vt:lpstr>
      <vt:lpstr> Population Dynamics</vt:lpstr>
      <vt:lpstr>Pharmacokinetic Compartments</vt:lpstr>
      <vt:lpstr>Outrageous Price on Amazon</vt:lpstr>
      <vt:lpstr>Spread of a Disease</vt:lpstr>
      <vt:lpstr>SIR equations</vt:lpstr>
      <vt:lpstr>Extensions</vt:lpstr>
      <vt:lpstr>Predator vs. Prey</vt:lpstr>
      <vt:lpstr>Predator-Prey equations</vt:lpstr>
      <vt:lpstr>Extensions</vt:lpstr>
      <vt:lpstr>Dynamical Systems In Space</vt:lpstr>
      <vt:lpstr>Our next topics</vt:lpstr>
      <vt:lpstr>Seasonal Inputs</vt:lpstr>
      <vt:lpstr>Varying Heat input by season:</vt:lpstr>
      <vt:lpstr>PowerPoint Presentation</vt:lpstr>
      <vt:lpstr>Process vs. Observation Noise</vt:lpstr>
      <vt:lpstr>Controlling a System</vt:lpstr>
      <vt:lpstr>Potential Quiz: Single-Variable Models</vt:lpstr>
      <vt:lpstr>What important thing haven’t we seen yet?</vt:lpstr>
      <vt:lpstr>Free Textbooks on Differential Equations</vt:lpstr>
      <vt:lpstr>Pharmacokinetics of Alcohol</vt:lpstr>
      <vt:lpstr>Misc. Other Ideas</vt:lpstr>
      <vt:lpstr>Misc: vehicles that steer toward or away from light</vt:lpstr>
      <vt:lpstr>Misc.: Acid-Base Titration</vt:lpstr>
      <vt:lpstr>Misc: pharmacokinetics</vt:lpstr>
      <vt:lpstr>Dynamical Systems books</vt:lpstr>
      <vt:lpstr>Turkey Day-ta 2006</vt:lpstr>
      <vt:lpstr>PowerPoint Presentation</vt:lpstr>
      <vt:lpstr>Turkey Day-ta 2008</vt:lpstr>
      <vt:lpstr>PowerPoint Presentation</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Dynamical Systems</dc:title>
  <dc:creator>Andrew M Ross</dc:creator>
  <cp:lastModifiedBy>Andrew Ross</cp:lastModifiedBy>
  <cp:revision>80</cp:revision>
  <dcterms:created xsi:type="dcterms:W3CDTF">2010-11-21T05:32:53Z</dcterms:created>
  <dcterms:modified xsi:type="dcterms:W3CDTF">2015-05-01T20:12:01Z</dcterms:modified>
</cp:coreProperties>
</file>